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714" r:id="rId1"/>
    <p:sldMasterId id="2147483797" r:id="rId2"/>
    <p:sldMasterId id="2147483920" r:id="rId3"/>
  </p:sldMasterIdLst>
  <p:notesMasterIdLst>
    <p:notesMasterId r:id="rId18"/>
  </p:notesMasterIdLst>
  <p:sldIdLst>
    <p:sldId id="256" r:id="rId4"/>
    <p:sldId id="257" r:id="rId5"/>
    <p:sldId id="266" r:id="rId6"/>
    <p:sldId id="260" r:id="rId7"/>
    <p:sldId id="267" r:id="rId8"/>
    <p:sldId id="268" r:id="rId9"/>
    <p:sldId id="269" r:id="rId10"/>
    <p:sldId id="263" r:id="rId11"/>
    <p:sldId id="270" r:id="rId12"/>
    <p:sldId id="272" r:id="rId13"/>
    <p:sldId id="273" r:id="rId14"/>
    <p:sldId id="274" r:id="rId15"/>
    <p:sldId id="275" r:id="rId16"/>
    <p:sldId id="277" r:id="rId17"/>
  </p:sldIdLst>
  <p:sldSz cx="14630400" cy="8229600"/>
  <p:notesSz cx="8229600" cy="14630400"/>
  <p:embeddedFontLst>
    <p:embeddedFont>
      <p:font typeface="Book Antiqua" panose="02040602050305030304" pitchFamily="18" charset="0"/>
      <p:regular r:id="rId19"/>
      <p:bold r:id="rId20"/>
      <p:italic r:id="rId21"/>
      <p:boldItalic r:id="rId22"/>
    </p:embeddedFont>
    <p:embeddedFont>
      <p:font typeface="Century" panose="02040604050505020304" pitchFamily="18" charset="0"/>
      <p:regular r:id="rId23"/>
    </p:embeddedFont>
    <p:embeddedFont>
      <p:font typeface="Nobile" panose="020B0604020202020204" charset="0"/>
      <p:regular r:id="rId24"/>
    </p:embeddedFont>
    <p:embeddedFont>
      <p:font typeface="Mukta Light" panose="020B0604020202020204" charset="0"/>
      <p:regular r:id="rId25"/>
    </p:embeddedFont>
    <p:embeddedFont>
      <p:font typeface="Montserrat Medium" panose="020B0604020202020204" charset="0"/>
      <p:regular r:id="rId26"/>
    </p:embeddedFont>
    <p:embeddedFont>
      <p:font typeface="Wingdings 3" panose="05040102010807070707" pitchFamily="18" charset="2"/>
      <p:regular r:id="rId27"/>
    </p:embeddedFont>
    <p:embeddedFont>
      <p:font typeface="Prompt Medium" panose="020B0604020202020204" charset="0"/>
      <p:regular r:id="rId28"/>
    </p:embeddedFont>
    <p:embeddedFont>
      <p:font typeface="Corben" panose="020B0604020202020204" charset="0"/>
      <p:regular r:id="rId29"/>
    </p:embeddedFont>
    <p:embeddedFont>
      <p:font typeface="Century Gothic" panose="020B0502020202020204" pitchFamily="34" charset="0"/>
      <p:regular r:id="rId30"/>
      <p:bold r:id="rId31"/>
      <p:italic r:id="rId32"/>
      <p:boldItalic r:id="rId33"/>
    </p:embeddedFont>
    <p:embeddedFont>
      <p:font typeface="Century Gothic Paneuropean" panose="020B0604020202020204" charset="0"/>
      <p:regular r:id="rId34"/>
    </p:embeddedFont>
    <p:embeddedFont>
      <p:font typeface="Calibri" panose="020F050202020403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1" d="100"/>
          <a:sy n="61" d="100"/>
        </p:scale>
        <p:origin x="61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7.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0843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4137811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37587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27893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724444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5648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216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224796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89668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570491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06144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9284802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482562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5727716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183925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6371740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7867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smtClean="0"/>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948261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9989613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80141979"/>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463207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6328925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9432736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16051959"/>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178118684"/>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smtClean="0"/>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7029045"/>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0214379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88102336"/>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smtClean="0"/>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923419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smtClean="0"/>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smtClean="0"/>
              <a:t>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18940328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5128461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smtClean="0"/>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5636696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67496000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smtClean="0"/>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4424397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4399805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281371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92078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85946" y="1737361"/>
            <a:ext cx="10590790" cy="3995497"/>
          </a:xfrm>
        </p:spPr>
        <p:txBody>
          <a:bodyPr anchor="b"/>
          <a:lstStyle>
            <a:lvl1pPr>
              <a:defRPr sz="8640"/>
            </a:lvl1pPr>
          </a:lstStyle>
          <a:p>
            <a:r>
              <a:rPr lang="en-US" smtClean="0"/>
              <a:t>Click to edit Master title style</a:t>
            </a:r>
            <a:endParaRPr lang="en-US" dirty="0"/>
          </a:p>
        </p:txBody>
      </p:sp>
      <p:sp>
        <p:nvSpPr>
          <p:cNvPr id="3" name="Subtitle 2"/>
          <p:cNvSpPr>
            <a:spLocks noGrp="1"/>
          </p:cNvSpPr>
          <p:nvPr>
            <p:ph type="subTitle" idx="1"/>
          </p:nvPr>
        </p:nvSpPr>
        <p:spPr>
          <a:xfrm>
            <a:off x="1385946" y="5732856"/>
            <a:ext cx="10590790" cy="1033704"/>
          </a:xfrm>
        </p:spPr>
        <p:txBody>
          <a:bodyPr anchor="t"/>
          <a:lstStyle>
            <a:lvl1pPr marL="0" indent="0" algn="l">
              <a:buNone/>
              <a:defRPr cap="all">
                <a:solidFill>
                  <a:schemeClr val="bg2">
                    <a:lumMod val="40000"/>
                    <a:lumOff val="6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44151986"/>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74418212"/>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85948" y="3434080"/>
            <a:ext cx="10590788" cy="2298776"/>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85946" y="5732857"/>
            <a:ext cx="10590790" cy="1032480"/>
          </a:xfrm>
        </p:spPr>
        <p:txBody>
          <a:bodyPr anchor="t"/>
          <a:lstStyle>
            <a:lvl1pPr marL="0" indent="0" algn="l">
              <a:buNone/>
              <a:defRPr sz="2400" cap="all">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1742085"/>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23975" y="2472690"/>
            <a:ext cx="5275607" cy="503491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5392" y="2467311"/>
            <a:ext cx="5275609" cy="5040294"/>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38841604"/>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323975" y="2286000"/>
            <a:ext cx="527560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4" name="Content Placeholder 3"/>
          <p:cNvSpPr>
            <a:spLocks noGrp="1"/>
          </p:cNvSpPr>
          <p:nvPr>
            <p:ph sz="half" idx="2"/>
          </p:nvPr>
        </p:nvSpPr>
        <p:spPr>
          <a:xfrm>
            <a:off x="132397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5395" y="2286000"/>
            <a:ext cx="5275607"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6" name="Content Placeholder 5"/>
          <p:cNvSpPr>
            <a:spLocks noGrp="1"/>
          </p:cNvSpPr>
          <p:nvPr>
            <p:ph sz="quarter" idx="4"/>
          </p:nvPr>
        </p:nvSpPr>
        <p:spPr>
          <a:xfrm>
            <a:off x="6785395" y="3017520"/>
            <a:ext cx="5275607" cy="4490086"/>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15320636"/>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91776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5187054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26789387"/>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4" y="1737360"/>
            <a:ext cx="4081277" cy="1737360"/>
          </a:xfrm>
        </p:spPr>
        <p:txBody>
          <a:bodyPr anchor="b"/>
          <a:lstStyle>
            <a:lvl1pPr algn="l">
              <a:defRPr sz="2880" b="0"/>
            </a:lvl1pPr>
          </a:lstStyle>
          <a:p>
            <a:r>
              <a:rPr lang="en-US" smtClean="0"/>
              <a:t>Click to edit Master title style</a:t>
            </a:r>
            <a:endParaRPr lang="en-US" dirty="0"/>
          </a:p>
        </p:txBody>
      </p:sp>
      <p:sp>
        <p:nvSpPr>
          <p:cNvPr id="3" name="Content Placeholder 2"/>
          <p:cNvSpPr>
            <a:spLocks noGrp="1"/>
          </p:cNvSpPr>
          <p:nvPr>
            <p:ph idx="1"/>
          </p:nvPr>
        </p:nvSpPr>
        <p:spPr>
          <a:xfrm>
            <a:off x="5741540" y="1737360"/>
            <a:ext cx="6235196" cy="5486400"/>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385944" y="3755137"/>
            <a:ext cx="4081276" cy="3474719"/>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7" name="Date Placeholder 4"/>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49899224"/>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4689" y="2225030"/>
            <a:ext cx="6111487" cy="1889770"/>
          </a:xfrm>
        </p:spPr>
        <p:txBody>
          <a:bodyPr anchor="b">
            <a:normAutofit/>
          </a:bodyPr>
          <a:lstStyle>
            <a:lvl1pPr algn="l">
              <a:defRPr sz="432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39455" y="1371600"/>
            <a:ext cx="3840480" cy="54864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385945" y="4389120"/>
            <a:ext cx="6101975" cy="1645920"/>
          </a:xfrm>
        </p:spPr>
        <p:txBody>
          <a:bodyPr>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44820964"/>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8" y="5760704"/>
            <a:ext cx="10590788" cy="680086"/>
          </a:xfrm>
        </p:spPr>
        <p:txBody>
          <a:bodyPr anchor="b">
            <a:normAutofit/>
          </a:bodyPr>
          <a:lstStyle>
            <a:lvl1pPr algn="l">
              <a:defRPr sz="288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85946" y="822960"/>
            <a:ext cx="10590790" cy="4368799"/>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4" name="Text Placeholder 3"/>
          <p:cNvSpPr>
            <a:spLocks noGrp="1"/>
          </p:cNvSpPr>
          <p:nvPr>
            <p:ph type="body" sz="half" idx="2"/>
          </p:nvPr>
        </p:nvSpPr>
        <p:spPr>
          <a:xfrm>
            <a:off x="1385947" y="6440790"/>
            <a:ext cx="10590787"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4/14/2025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1560033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85945" y="1737360"/>
            <a:ext cx="10590791" cy="2377440"/>
          </a:xfrm>
        </p:spPr>
        <p:txBody>
          <a:bodyPr/>
          <a:lstStyle>
            <a:lvl1pPr>
              <a:defRPr sz="5760"/>
            </a:lvl1pPr>
          </a:lstStyle>
          <a:p>
            <a:r>
              <a:rPr lang="en-US" smtClean="0"/>
              <a:t>Click to edit Master title style</a:t>
            </a:r>
            <a:endParaRPr lang="en-US" dirty="0"/>
          </a:p>
        </p:txBody>
      </p:sp>
      <p:sp>
        <p:nvSpPr>
          <p:cNvPr id="8" name="Text Placeholder 3"/>
          <p:cNvSpPr>
            <a:spLocks noGrp="1"/>
          </p:cNvSpPr>
          <p:nvPr>
            <p:ph type="body" sz="half" idx="2"/>
          </p:nvPr>
        </p:nvSpPr>
        <p:spPr>
          <a:xfrm>
            <a:off x="1385945" y="4389120"/>
            <a:ext cx="10590791" cy="283464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18144067"/>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762" y="1737360"/>
            <a:ext cx="9599178" cy="2788049"/>
          </a:xfrm>
        </p:spPr>
        <p:txBody>
          <a:bodyPr/>
          <a:lstStyle>
            <a:lvl1pPr>
              <a:defRPr sz="5760"/>
            </a:lvl1pPr>
          </a:lstStyle>
          <a:p>
            <a:r>
              <a:rPr lang="en-US" smtClean="0"/>
              <a:t>Click to edit Master title style</a:t>
            </a:r>
            <a:endParaRPr lang="en-US" dirty="0"/>
          </a:p>
        </p:txBody>
      </p:sp>
      <p:sp>
        <p:nvSpPr>
          <p:cNvPr id="11" name="Text Placeholder 3"/>
          <p:cNvSpPr>
            <a:spLocks noGrp="1"/>
          </p:cNvSpPr>
          <p:nvPr>
            <p:ph type="body" sz="half" idx="14"/>
          </p:nvPr>
        </p:nvSpPr>
        <p:spPr>
          <a:xfrm>
            <a:off x="2316481" y="4525409"/>
            <a:ext cx="8735579" cy="410609"/>
          </a:xfrm>
        </p:spPr>
        <p:txBody>
          <a:bodyPr vert="horz" lIns="91440" tIns="45720" rIns="91440" bIns="45720" rtlCol="0" anchor="t">
            <a:normAutofit/>
          </a:bodyPr>
          <a:lstStyle>
            <a:lvl1pPr marL="0" indent="0">
              <a:buNone/>
              <a:defRPr lang="en-US" sz="1680" b="0" i="0" kern="1200" cap="small" dirty="0">
                <a:solidFill>
                  <a:schemeClr val="bg2">
                    <a:lumMod val="40000"/>
                    <a:lumOff val="60000"/>
                  </a:schemeClr>
                </a:solidFill>
                <a:latin typeface="+mj-lt"/>
                <a:ea typeface="+mj-ea"/>
                <a:cs typeface="+mj-cs"/>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marL="0" lvl="0" indent="0">
              <a:buNone/>
            </a:pPr>
            <a:r>
              <a:rPr lang="en-US" smtClean="0"/>
              <a:t>Edit Master text styles</a:t>
            </a:r>
          </a:p>
        </p:txBody>
      </p:sp>
      <p:sp>
        <p:nvSpPr>
          <p:cNvPr id="10" name="Text Placeholder 3"/>
          <p:cNvSpPr>
            <a:spLocks noGrp="1"/>
          </p:cNvSpPr>
          <p:nvPr>
            <p:ph type="body" sz="half" idx="2"/>
          </p:nvPr>
        </p:nvSpPr>
        <p:spPr>
          <a:xfrm>
            <a:off x="1385945" y="5220788"/>
            <a:ext cx="10590791" cy="2011680"/>
          </a:xfrm>
        </p:spPr>
        <p:txBody>
          <a:bodyPr anchor="ctr">
            <a:normAutofit/>
          </a:bodyPr>
          <a:lstStyle>
            <a:lvl1pPr marL="0" indent="0">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1077954" y="1165504"/>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
        <p:nvSpPr>
          <p:cNvPr id="15" name="TextBox 14"/>
          <p:cNvSpPr txBox="1"/>
          <p:nvPr/>
        </p:nvSpPr>
        <p:spPr>
          <a:xfrm>
            <a:off x="11196588" y="3136545"/>
            <a:ext cx="962294" cy="2345257"/>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4640" dirty="0"/>
              <a:t>”</a:t>
            </a:r>
          </a:p>
        </p:txBody>
      </p:sp>
    </p:spTree>
    <p:extLst>
      <p:ext uri="{BB962C8B-B14F-4D97-AF65-F5344CB8AC3E}">
        <p14:creationId xmlns:p14="http://schemas.microsoft.com/office/powerpoint/2010/main" val="2479006387"/>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385945" y="3749041"/>
            <a:ext cx="10590792" cy="1983816"/>
          </a:xfrm>
        </p:spPr>
        <p:txBody>
          <a:bodyPr anchor="b"/>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85945" y="5732857"/>
            <a:ext cx="10590791" cy="1032480"/>
          </a:xfrm>
        </p:spPr>
        <p:txBody>
          <a:bodyPr anchor="t"/>
          <a:lstStyle>
            <a:lvl1pPr marL="0" indent="0" algn="l">
              <a:buNone/>
              <a:defRPr sz="2400" cap="none">
                <a:solidFill>
                  <a:schemeClr val="bg2">
                    <a:lumMod val="40000"/>
                    <a:lumOff val="6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04464146"/>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smtClean="0"/>
              <a:t>Click to edit Master title style</a:t>
            </a:r>
            <a:endParaRPr lang="en-US" dirty="0"/>
          </a:p>
        </p:txBody>
      </p:sp>
      <p:sp>
        <p:nvSpPr>
          <p:cNvPr id="3" name="Text Placeholder 2"/>
          <p:cNvSpPr>
            <a:spLocks noGrp="1"/>
          </p:cNvSpPr>
          <p:nvPr>
            <p:ph type="body" idx="1"/>
          </p:nvPr>
        </p:nvSpPr>
        <p:spPr>
          <a:xfrm>
            <a:off x="759537" y="2377440"/>
            <a:ext cx="353623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16" name="Text Placeholder 3"/>
          <p:cNvSpPr>
            <a:spLocks noGrp="1"/>
          </p:cNvSpPr>
          <p:nvPr>
            <p:ph type="body" sz="half" idx="15"/>
          </p:nvPr>
        </p:nvSpPr>
        <p:spPr>
          <a:xfrm>
            <a:off x="782956" y="3200400"/>
            <a:ext cx="3512820"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Text Placeholder 4"/>
          <p:cNvSpPr>
            <a:spLocks noGrp="1"/>
          </p:cNvSpPr>
          <p:nvPr>
            <p:ph type="body" sz="quarter" idx="3"/>
          </p:nvPr>
        </p:nvSpPr>
        <p:spPr>
          <a:xfrm>
            <a:off x="4660392" y="2377440"/>
            <a:ext cx="3523489"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19" name="Text Placeholder 3"/>
          <p:cNvSpPr>
            <a:spLocks noGrp="1"/>
          </p:cNvSpPr>
          <p:nvPr>
            <p:ph type="body" sz="half" idx="16"/>
          </p:nvPr>
        </p:nvSpPr>
        <p:spPr>
          <a:xfrm>
            <a:off x="4647727" y="3200400"/>
            <a:ext cx="3536153"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14" name="Text Placeholder 4"/>
          <p:cNvSpPr>
            <a:spLocks noGrp="1"/>
          </p:cNvSpPr>
          <p:nvPr>
            <p:ph type="body" sz="quarter" idx="13"/>
          </p:nvPr>
        </p:nvSpPr>
        <p:spPr>
          <a:xfrm>
            <a:off x="8549640" y="2377440"/>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0" name="Text Placeholder 3"/>
          <p:cNvSpPr>
            <a:spLocks noGrp="1"/>
          </p:cNvSpPr>
          <p:nvPr>
            <p:ph type="body" sz="half" idx="17"/>
          </p:nvPr>
        </p:nvSpPr>
        <p:spPr>
          <a:xfrm>
            <a:off x="8549640" y="3200400"/>
            <a:ext cx="3518536" cy="4307206"/>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cxnSp>
        <p:nvCxnSpPr>
          <p:cNvPr id="17" name="Straight Connector 16"/>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4/14/2025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35214920"/>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040"/>
            </a:lvl1pPr>
          </a:lstStyle>
          <a:p>
            <a:r>
              <a:rPr lang="en-US" smtClean="0"/>
              <a:t>Click to edit Master title style</a:t>
            </a:r>
            <a:endParaRPr lang="en-US" dirty="0"/>
          </a:p>
        </p:txBody>
      </p:sp>
      <p:sp>
        <p:nvSpPr>
          <p:cNvPr id="3" name="Text Placeholder 2"/>
          <p:cNvSpPr>
            <a:spLocks noGrp="1"/>
          </p:cNvSpPr>
          <p:nvPr>
            <p:ph type="body" idx="1"/>
          </p:nvPr>
        </p:nvSpPr>
        <p:spPr>
          <a:xfrm>
            <a:off x="782956" y="5101139"/>
            <a:ext cx="352806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29" name="Picture Placeholder 2"/>
          <p:cNvSpPr>
            <a:spLocks noGrp="1" noChangeAspect="1"/>
          </p:cNvSpPr>
          <p:nvPr>
            <p:ph type="pic" idx="15"/>
          </p:nvPr>
        </p:nvSpPr>
        <p:spPr>
          <a:xfrm>
            <a:off x="782956" y="2651760"/>
            <a:ext cx="352806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2" name="Text Placeholder 3"/>
          <p:cNvSpPr>
            <a:spLocks noGrp="1"/>
          </p:cNvSpPr>
          <p:nvPr>
            <p:ph type="body" sz="half" idx="18"/>
          </p:nvPr>
        </p:nvSpPr>
        <p:spPr>
          <a:xfrm>
            <a:off x="782956" y="5792654"/>
            <a:ext cx="3528060"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5" name="Text Placeholder 4"/>
          <p:cNvSpPr>
            <a:spLocks noGrp="1"/>
          </p:cNvSpPr>
          <p:nvPr>
            <p:ph type="body" sz="quarter" idx="3"/>
          </p:nvPr>
        </p:nvSpPr>
        <p:spPr>
          <a:xfrm>
            <a:off x="4667251" y="5101139"/>
            <a:ext cx="3516630"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30" name="Picture Placeholder 2"/>
          <p:cNvSpPr>
            <a:spLocks noGrp="1" noChangeAspect="1"/>
          </p:cNvSpPr>
          <p:nvPr>
            <p:ph type="pic" idx="21"/>
          </p:nvPr>
        </p:nvSpPr>
        <p:spPr>
          <a:xfrm>
            <a:off x="4667249" y="2651760"/>
            <a:ext cx="3516630"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3" name="Text Placeholder 3"/>
          <p:cNvSpPr>
            <a:spLocks noGrp="1"/>
          </p:cNvSpPr>
          <p:nvPr>
            <p:ph type="body" sz="half" idx="19"/>
          </p:nvPr>
        </p:nvSpPr>
        <p:spPr>
          <a:xfrm>
            <a:off x="4665627" y="5792653"/>
            <a:ext cx="3521287"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sp>
        <p:nvSpPr>
          <p:cNvPr id="14" name="Text Placeholder 4"/>
          <p:cNvSpPr>
            <a:spLocks noGrp="1"/>
          </p:cNvSpPr>
          <p:nvPr>
            <p:ph type="body" sz="quarter" idx="13"/>
          </p:nvPr>
        </p:nvSpPr>
        <p:spPr>
          <a:xfrm>
            <a:off x="8549640" y="5101139"/>
            <a:ext cx="3518536" cy="691514"/>
          </a:xfrm>
        </p:spPr>
        <p:txBody>
          <a:bodyPr anchor="b">
            <a:noAutofit/>
          </a:bodyPr>
          <a:lstStyle>
            <a:lvl1pPr marL="0" indent="0">
              <a:buNone/>
              <a:defRPr sz="2880" b="0">
                <a:solidFill>
                  <a:schemeClr val="bg2">
                    <a:lumMod val="40000"/>
                    <a:lumOff val="60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smtClean="0"/>
              <a:t>Edit Master text styles</a:t>
            </a:r>
          </a:p>
        </p:txBody>
      </p:sp>
      <p:sp>
        <p:nvSpPr>
          <p:cNvPr id="31" name="Picture Placeholder 2"/>
          <p:cNvSpPr>
            <a:spLocks noGrp="1" noChangeAspect="1"/>
          </p:cNvSpPr>
          <p:nvPr>
            <p:ph type="pic" idx="22"/>
          </p:nvPr>
        </p:nvSpPr>
        <p:spPr>
          <a:xfrm>
            <a:off x="8549639" y="2651760"/>
            <a:ext cx="3518536" cy="18288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smtClean="0"/>
              <a:t>Click icon to add picture</a:t>
            </a:r>
            <a:endParaRPr lang="en-US" dirty="0"/>
          </a:p>
        </p:txBody>
      </p:sp>
      <p:sp>
        <p:nvSpPr>
          <p:cNvPr id="24" name="Text Placeholder 3"/>
          <p:cNvSpPr>
            <a:spLocks noGrp="1"/>
          </p:cNvSpPr>
          <p:nvPr>
            <p:ph type="body" sz="half" idx="20"/>
          </p:nvPr>
        </p:nvSpPr>
        <p:spPr>
          <a:xfrm>
            <a:off x="8549491" y="5792650"/>
            <a:ext cx="3523196" cy="791027"/>
          </a:xfrm>
        </p:spPr>
        <p:txBody>
          <a:bodyPr anchor="t">
            <a:normAutofit/>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smtClean="0"/>
              <a:t>Edit Master text styles</a:t>
            </a:r>
          </a:p>
        </p:txBody>
      </p:sp>
      <p:cxnSp>
        <p:nvCxnSpPr>
          <p:cNvPr id="19" name="Straight Connector 18"/>
          <p:cNvCxnSpPr/>
          <p:nvPr/>
        </p:nvCxnSpPr>
        <p:spPr>
          <a:xfrm>
            <a:off x="4471370" y="2560320"/>
            <a:ext cx="0" cy="475488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8354672" y="2560320"/>
            <a:ext cx="0" cy="4760258"/>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4/14/2025</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80291344"/>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237192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1425978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65055" y="516256"/>
            <a:ext cx="2103121" cy="699135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82956" y="1064897"/>
            <a:ext cx="8907779" cy="6442709"/>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4/14/2025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9815010"/>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2353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41989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38309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0011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18401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Slide 6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7132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Slide 10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01107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Slide 11 master">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1226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687048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103337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450148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2783934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5.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4.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image" Target="../media/image7.png"/><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theme" Target="../theme/theme3.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image" Target="../media/image6.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image" Target="../media/image5.png"/><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image" Target="../media/image4.png"/><Relationship Id="rId30"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2732234"/>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smtClean="0"/>
              <a:t>4/14/2025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214351684"/>
      </p:ext>
    </p:extLst>
  </p:cSld>
  <p:clrMap bg1="dk1" tx1="lt1" bg2="dk2" tx2="lt2" accent1="accent1" accent2="accent2" accent3="accent3" accent4="accent4" accent5="accent5" accent6="accent6" hlink="hlink" folHlink="folHlink"/>
  <p:sldLayoutIdLst>
    <p:sldLayoutId id="2147483798" r:id="rId1"/>
    <p:sldLayoutId id="2147483799" r:id="rId2"/>
    <p:sldLayoutId id="2147483800" r:id="rId3"/>
    <p:sldLayoutId id="2147483801" r:id="rId4"/>
    <p:sldLayoutId id="2147483802" r:id="rId5"/>
    <p:sldLayoutId id="2147483803" r:id="rId6"/>
    <p:sldLayoutId id="2147483804" r:id="rId7"/>
    <p:sldLayoutId id="2147483805" r:id="rId8"/>
    <p:sldLayoutId id="2147483806" r:id="rId9"/>
    <p:sldLayoutId id="2147483807" r:id="rId10"/>
    <p:sldLayoutId id="2147483808" r:id="rId11"/>
    <p:sldLayoutId id="2147483809" r:id="rId12"/>
    <p:sldLayoutId id="2147483810" r:id="rId13"/>
    <p:sldLayoutId id="2147483811" r:id="rId14"/>
    <p:sldLayoutId id="2147483812" r:id="rId15"/>
    <p:sldLayoutId id="2147483813" r:id="rId16"/>
    <p:sldLayoutId id="2147483814" r:id="rId17"/>
    <p:sldLayoutId id="2147483815" r:id="rId18"/>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7">
            <a:extLst>
              <a:ext uri="{28A0092B-C50C-407E-A947-70E740481C1C}">
                <a14:useLocalDpi xmlns:a14="http://schemas.microsoft.com/office/drawing/2010/main" val="0"/>
              </a:ext>
            </a:extLst>
          </a:blip>
          <a:srcRect l="3613"/>
          <a:stretch/>
        </p:blipFill>
        <p:spPr>
          <a:xfrm>
            <a:off x="0" y="3203623"/>
            <a:ext cx="4844414" cy="5025978"/>
          </a:xfrm>
          <a:prstGeom prst="rect">
            <a:avLst/>
          </a:prstGeom>
        </p:spPr>
      </p:pic>
      <p:pic>
        <p:nvPicPr>
          <p:cNvPr id="7" name="Picture 6"/>
          <p:cNvPicPr>
            <a:picLocks noChangeAspect="1"/>
          </p:cNvPicPr>
          <p:nvPr/>
        </p:nvPicPr>
        <p:blipFill rotWithShape="1">
          <a:blip r:embed="rId28">
            <a:extLst>
              <a:ext uri="{28A0092B-C50C-407E-A947-70E740481C1C}">
                <a14:useLocalDpi xmlns:a14="http://schemas.microsoft.com/office/drawing/2010/main" val="0"/>
              </a:ext>
            </a:extLst>
          </a:blip>
          <a:srcRect l="35640"/>
          <a:stretch/>
        </p:blipFill>
        <p:spPr>
          <a:xfrm>
            <a:off x="0" y="3470817"/>
            <a:ext cx="1826894" cy="2838544"/>
          </a:xfrm>
          <a:prstGeom prst="rect">
            <a:avLst/>
          </a:prstGeom>
        </p:spPr>
      </p:pic>
      <p:sp>
        <p:nvSpPr>
          <p:cNvPr id="16" name="Oval 15"/>
          <p:cNvSpPr/>
          <p:nvPr/>
        </p:nvSpPr>
        <p:spPr>
          <a:xfrm>
            <a:off x="10330814" y="2011680"/>
            <a:ext cx="3383280" cy="338328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9">
            <a:extLst>
              <a:ext uri="{28A0092B-C50C-407E-A947-70E740481C1C}">
                <a14:useLocalDpi xmlns:a14="http://schemas.microsoft.com/office/drawing/2010/main" val="0"/>
              </a:ext>
            </a:extLst>
          </a:blip>
          <a:srcRect t="28813"/>
          <a:stretch/>
        </p:blipFill>
        <p:spPr>
          <a:xfrm>
            <a:off x="9599295" y="1"/>
            <a:ext cx="1924064" cy="1369688"/>
          </a:xfrm>
          <a:prstGeom prst="rect">
            <a:avLst/>
          </a:prstGeom>
        </p:spPr>
      </p:pic>
      <p:pic>
        <p:nvPicPr>
          <p:cNvPr id="10" name="Picture 9"/>
          <p:cNvPicPr>
            <a:picLocks noChangeAspect="1"/>
          </p:cNvPicPr>
          <p:nvPr/>
        </p:nvPicPr>
        <p:blipFill rotWithShape="1">
          <a:blip r:embed="rId30">
            <a:extLst>
              <a:ext uri="{28A0092B-C50C-407E-A947-70E740481C1C}">
                <a14:useLocalDpi xmlns:a14="http://schemas.microsoft.com/office/drawing/2010/main" val="0"/>
              </a:ext>
            </a:extLst>
          </a:blip>
          <a:srcRect b="23320"/>
          <a:stretch/>
        </p:blipFill>
        <p:spPr>
          <a:xfrm>
            <a:off x="10327054" y="7315200"/>
            <a:ext cx="1192481" cy="914400"/>
          </a:xfrm>
          <a:prstGeom prst="rect">
            <a:avLst/>
          </a:prstGeom>
        </p:spPr>
      </p:pic>
      <p:sp>
        <p:nvSpPr>
          <p:cNvPr id="14" name="Rectangle 13"/>
          <p:cNvSpPr/>
          <p:nvPr/>
        </p:nvSpPr>
        <p:spPr>
          <a:xfrm>
            <a:off x="12525374" y="0"/>
            <a:ext cx="822960" cy="13716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775334" y="543262"/>
            <a:ext cx="11285668" cy="1680636"/>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323975" y="2463502"/>
            <a:ext cx="10735849" cy="503457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2186767" y="2148842"/>
            <a:ext cx="1188719" cy="365759"/>
          </a:xfrm>
          <a:prstGeom prst="rect">
            <a:avLst/>
          </a:prstGeom>
        </p:spPr>
        <p:txBody>
          <a:bodyPr vert="horz" lIns="91440" tIns="45720" rIns="91440" bIns="45720" rtlCol="0" anchor="t"/>
          <a:lstStyle>
            <a:lvl1pPr algn="l">
              <a:defRPr sz="1320" b="0" i="0">
                <a:solidFill>
                  <a:schemeClr val="tx1">
                    <a:tint val="75000"/>
                    <a:alpha val="60000"/>
                  </a:schemeClr>
                </a:solidFill>
              </a:defRPr>
            </a:lvl1pPr>
          </a:lstStyle>
          <a:p>
            <a:fld id="{4AAD347D-5ACD-4C99-B74B-A9C85AD731AF}" type="datetimeFigureOut">
              <a:rPr lang="en-US" dirty="0"/>
              <a:t>4/14/2025</a:t>
            </a:fld>
            <a:endParaRPr lang="en-US" dirty="0"/>
          </a:p>
        </p:txBody>
      </p:sp>
      <p:sp>
        <p:nvSpPr>
          <p:cNvPr id="5" name="Footer Placeholder 4"/>
          <p:cNvSpPr>
            <a:spLocks noGrp="1"/>
          </p:cNvSpPr>
          <p:nvPr>
            <p:ph type="ftr" sz="quarter" idx="3"/>
          </p:nvPr>
        </p:nvSpPr>
        <p:spPr>
          <a:xfrm rot="5400000">
            <a:off x="10741888" y="3870357"/>
            <a:ext cx="4631754" cy="365761"/>
          </a:xfrm>
          <a:prstGeom prst="rect">
            <a:avLst/>
          </a:prstGeom>
        </p:spPr>
        <p:txBody>
          <a:bodyPr vert="horz" lIns="91440" tIns="45720" rIns="91440" bIns="45720" rtlCol="0" anchor="b"/>
          <a:lstStyle>
            <a:lvl1pPr algn="l">
              <a:defRPr sz="132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2423049" y="354876"/>
            <a:ext cx="1005839" cy="921224"/>
          </a:xfrm>
          <a:prstGeom prst="rect">
            <a:avLst/>
          </a:prstGeom>
        </p:spPr>
        <p:txBody>
          <a:bodyPr vert="horz" lIns="91440" tIns="45720" rIns="91440" bIns="45720" rtlCol="0" anchor="b"/>
          <a:lstStyle>
            <a:lvl1pPr algn="ctr">
              <a:defRPr sz="336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3225841043"/>
      </p:ext>
    </p:extLst>
  </p:cSld>
  <p:clrMap bg1="dk1" tx1="lt1" bg2="dk2" tx2="lt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Lst>
  <p:hf sldNum="0" hdr="0" ftr="0" dt="0"/>
  <p:txStyles>
    <p:titleStyle>
      <a:lvl1pPr algn="l" defTabSz="548640" rtl="0" eaLnBrk="1" latinLnBrk="0" hangingPunct="1">
        <a:spcBef>
          <a:spcPct val="0"/>
        </a:spcBef>
        <a:buNone/>
        <a:defRPr sz="504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400" b="0" i="0" kern="1200">
          <a:solidFill>
            <a:schemeClr val="tx1"/>
          </a:solidFill>
          <a:latin typeface="+mj-lt"/>
          <a:ea typeface="+mj-ea"/>
          <a:cs typeface="+mj-cs"/>
        </a:defRPr>
      </a:lvl1pPr>
      <a:lvl2pPr marL="891540" indent="-342900" algn="l" defTabSz="548640" rtl="0" eaLnBrk="1" latinLnBrk="0" hangingPunct="1">
        <a:spcBef>
          <a:spcPts val="1200"/>
        </a:spcBef>
        <a:spcAft>
          <a:spcPts val="0"/>
        </a:spcAft>
        <a:buClr>
          <a:schemeClr val="bg2">
            <a:lumMod val="40000"/>
            <a:lumOff val="60000"/>
          </a:schemeClr>
        </a:buClr>
        <a:buSzPct val="80000"/>
        <a:buFont typeface="Wingdings 3" charset="2"/>
        <a:buChar char=""/>
        <a:defRPr sz="2160" b="0" i="0" kern="1200">
          <a:solidFill>
            <a:schemeClr val="tx1"/>
          </a:solidFill>
          <a:latin typeface="+mj-lt"/>
          <a:ea typeface="+mj-ea"/>
          <a:cs typeface="+mj-cs"/>
        </a:defRPr>
      </a:lvl2pPr>
      <a:lvl3pPr marL="13716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920" b="0" i="0" kern="1200">
          <a:solidFill>
            <a:schemeClr val="tx1"/>
          </a:solidFill>
          <a:latin typeface="+mj-lt"/>
          <a:ea typeface="+mj-ea"/>
          <a:cs typeface="+mj-cs"/>
        </a:defRPr>
      </a:lvl3pPr>
      <a:lvl4pPr marL="19202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4pPr>
      <a:lvl5pPr marL="246888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5pPr>
      <a:lvl6pPr marL="30072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6pPr>
      <a:lvl7pPr marL="356616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7pPr>
      <a:lvl8pPr marL="411480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8pPr>
      <a:lvl9pPr marL="4663440" indent="-274320" algn="l" defTabSz="548640" rtl="0" eaLnBrk="1" latinLnBrk="0" hangingPunct="1">
        <a:spcBef>
          <a:spcPts val="1200"/>
        </a:spcBef>
        <a:spcAft>
          <a:spcPts val="0"/>
        </a:spcAft>
        <a:buClr>
          <a:schemeClr val="bg2">
            <a:lumMod val="40000"/>
            <a:lumOff val="60000"/>
          </a:schemeClr>
        </a:buClr>
        <a:buSzPct val="80000"/>
        <a:buFont typeface="Wingdings 3" charset="2"/>
        <a:buChar char=""/>
        <a:defRPr sz="1680" b="0" i="0" kern="1200">
          <a:solidFill>
            <a:schemeClr val="tx1"/>
          </a:solidFill>
          <a:latin typeface="+mj-lt"/>
          <a:ea typeface="+mj-ea"/>
          <a:cs typeface="+mj-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8.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5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5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5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59" y="629717"/>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Stock Market Analysis: A Data Analyst's Perspective</a:t>
            </a:r>
            <a:endParaRPr lang="en-US" sz="4450" dirty="0"/>
          </a:p>
        </p:txBody>
      </p:sp>
      <p:sp>
        <p:nvSpPr>
          <p:cNvPr id="4" name="Text 1"/>
          <p:cNvSpPr/>
          <p:nvPr/>
        </p:nvSpPr>
        <p:spPr>
          <a:xfrm>
            <a:off x="920531" y="2365131"/>
            <a:ext cx="7645479" cy="1712119"/>
          </a:xfrm>
          <a:prstGeom prst="rect">
            <a:avLst/>
          </a:prstGeom>
          <a:noFill/>
          <a:ln/>
        </p:spPr>
        <p:txBody>
          <a:bodyPr wrap="square" lIns="0" tIns="0" rIns="0" bIns="0" rtlCol="0" anchor="t"/>
          <a:lstStyle/>
          <a:p>
            <a:pPr marL="0" indent="0" algn="l">
              <a:lnSpc>
                <a:spcPts val="2650"/>
              </a:lnSpc>
              <a:buNone/>
            </a:pPr>
            <a:r>
              <a:rPr lang="en-US" sz="2400" dirty="0">
                <a:solidFill>
                  <a:srgbClr val="FFFF00"/>
                </a:solidFill>
                <a:latin typeface="Book Antiqua" panose="02040602050305030304" pitchFamily="18" charset="0"/>
                <a:ea typeface="Montserrat Medium" pitchFamily="34" charset="-122"/>
                <a:cs typeface="Montserrat Medium" pitchFamily="34" charset="-120"/>
              </a:rPr>
              <a:t>This presentation explores how data analysts transform stock market insights. We will show how raw data is refined into actionable intelligence. We will cover key analytical techniques and visualization methods. You will discover data-driven strategies for investment decisions.</a:t>
            </a:r>
            <a:endParaRPr lang="en-US" sz="2400" dirty="0">
              <a:solidFill>
                <a:srgbClr val="FFFF00"/>
              </a:solidFill>
              <a:latin typeface="Book Antiqua" panose="02040602050305030304" pitchFamily="18" charset="0"/>
            </a:endParaRPr>
          </a:p>
        </p:txBody>
      </p:sp>
      <p:sp>
        <p:nvSpPr>
          <p:cNvPr id="5" name="Shape 2"/>
          <p:cNvSpPr/>
          <p:nvPr/>
        </p:nvSpPr>
        <p:spPr>
          <a:xfrm>
            <a:off x="749260" y="5794058"/>
            <a:ext cx="342543" cy="342543"/>
          </a:xfrm>
          <a:prstGeom prst="roundRect">
            <a:avLst>
              <a:gd name="adj" fmla="val 26691789"/>
            </a:avLst>
          </a:prstGeom>
          <a:noFill/>
          <a:ln w="7620">
            <a:solidFill>
              <a:srgbClr val="3C3838"/>
            </a:solidFill>
            <a:prstDash val="solid"/>
          </a:ln>
        </p:spPr>
      </p:sp>
      <p:sp>
        <p:nvSpPr>
          <p:cNvPr id="7" name="Text 3"/>
          <p:cNvSpPr/>
          <p:nvPr/>
        </p:nvSpPr>
        <p:spPr>
          <a:xfrm>
            <a:off x="1091803" y="4770645"/>
            <a:ext cx="2105501" cy="374690"/>
          </a:xfrm>
          <a:prstGeom prst="rect">
            <a:avLst/>
          </a:prstGeom>
          <a:noFill/>
          <a:ln/>
        </p:spPr>
        <p:txBody>
          <a:bodyPr wrap="none" lIns="0" tIns="0" rIns="0" bIns="0" rtlCol="0" anchor="t"/>
          <a:lstStyle/>
          <a:p>
            <a:pPr marL="571500" indent="-571500" algn="l">
              <a:lnSpc>
                <a:spcPts val="2950"/>
              </a:lnSpc>
              <a:buFont typeface="Wingdings" panose="05000000000000000000" pitchFamily="2" charset="2"/>
              <a:buChar char="v"/>
            </a:pPr>
            <a:r>
              <a:rPr lang="en-US" sz="3600" b="1" dirty="0" smtClean="0">
                <a:solidFill>
                  <a:srgbClr val="FFFF00"/>
                </a:solidFill>
                <a:latin typeface="Montserrat Bold" pitchFamily="34" charset="0"/>
                <a:ea typeface="Montserrat Bold" pitchFamily="34" charset="-122"/>
                <a:cs typeface="Montserrat Bold" pitchFamily="34" charset="-120"/>
              </a:rPr>
              <a:t>Group 2</a:t>
            </a:r>
          </a:p>
          <a:p>
            <a:pPr marL="342900" indent="-342900">
              <a:lnSpc>
                <a:spcPts val="2950"/>
              </a:lnSpc>
              <a:buFont typeface="Wingdings" panose="05000000000000000000" pitchFamily="2" charset="2"/>
              <a:buChar char="v"/>
            </a:pPr>
            <a:r>
              <a:rPr lang="en-IN" sz="2800" b="1" u="sng" dirty="0" smtClean="0">
                <a:solidFill>
                  <a:schemeClr val="accent1">
                    <a:lumMod val="20000"/>
                    <a:lumOff val="80000"/>
                  </a:schemeClr>
                </a:solidFill>
                <a:latin typeface="Book Antiqua" panose="02040602050305030304" pitchFamily="18" charset="0"/>
              </a:rPr>
              <a:t>Andrajula </a:t>
            </a:r>
            <a:r>
              <a:rPr lang="en-IN" sz="2800" b="1" u="sng" dirty="0">
                <a:solidFill>
                  <a:schemeClr val="accent1">
                    <a:lumMod val="20000"/>
                    <a:lumOff val="80000"/>
                  </a:schemeClr>
                </a:solidFill>
                <a:latin typeface="Book Antiqua" panose="02040602050305030304" pitchFamily="18" charset="0"/>
              </a:rPr>
              <a:t>Guru Saipavan</a:t>
            </a:r>
            <a:r>
              <a:rPr lang="en-IN" sz="2800" b="1" u="sng" dirty="0" smtClean="0">
                <a:solidFill>
                  <a:schemeClr val="accent1">
                    <a:lumMod val="20000"/>
                    <a:lumOff val="80000"/>
                  </a:schemeClr>
                </a:solidFill>
                <a:latin typeface="Book Antiqua" panose="02040602050305030304" pitchFamily="18" charset="0"/>
              </a:rPr>
              <a:t>.</a:t>
            </a:r>
          </a:p>
          <a:p>
            <a:pPr marL="342900" indent="-342900">
              <a:lnSpc>
                <a:spcPts val="2950"/>
              </a:lnSpc>
              <a:buFont typeface="Wingdings" panose="05000000000000000000" pitchFamily="2" charset="2"/>
              <a:buChar char="v"/>
            </a:pPr>
            <a:r>
              <a:rPr lang="en-IN" sz="2800" b="1" u="sng" dirty="0">
                <a:solidFill>
                  <a:schemeClr val="accent1">
                    <a:lumMod val="20000"/>
                    <a:lumOff val="80000"/>
                  </a:schemeClr>
                </a:solidFill>
                <a:latin typeface="Book Antiqua" panose="02040602050305030304" pitchFamily="18" charset="0"/>
              </a:rPr>
              <a:t>Jinal Praful Sangani</a:t>
            </a:r>
            <a:r>
              <a:rPr lang="en-IN" sz="2800" b="1" u="sng" dirty="0" smtClean="0">
                <a:solidFill>
                  <a:schemeClr val="accent1">
                    <a:lumMod val="20000"/>
                    <a:lumOff val="80000"/>
                  </a:schemeClr>
                </a:solidFill>
                <a:latin typeface="Book Antiqua" panose="02040602050305030304" pitchFamily="18" charset="0"/>
              </a:rPr>
              <a:t>  </a:t>
            </a:r>
          </a:p>
          <a:p>
            <a:pPr marL="342900" indent="-342900">
              <a:lnSpc>
                <a:spcPts val="2950"/>
              </a:lnSpc>
              <a:buFont typeface="Wingdings" panose="05000000000000000000" pitchFamily="2" charset="2"/>
              <a:buChar char="v"/>
            </a:pPr>
            <a:r>
              <a:rPr lang="en-IN" sz="2800" b="1" u="sng" dirty="0">
                <a:solidFill>
                  <a:schemeClr val="accent1">
                    <a:lumMod val="20000"/>
                    <a:lumOff val="80000"/>
                  </a:schemeClr>
                </a:solidFill>
                <a:latin typeface="Book Antiqua" panose="02040602050305030304" pitchFamily="18" charset="0"/>
              </a:rPr>
              <a:t>Mobin Ahmed Khan</a:t>
            </a:r>
            <a:r>
              <a:rPr lang="en-IN" sz="2800" b="1" u="sng" dirty="0" smtClean="0">
                <a:solidFill>
                  <a:schemeClr val="accent1">
                    <a:lumMod val="20000"/>
                    <a:lumOff val="80000"/>
                  </a:schemeClr>
                </a:solidFill>
                <a:latin typeface="Book Antiqua" panose="02040602050305030304" pitchFamily="18" charset="0"/>
              </a:rPr>
              <a:t> </a:t>
            </a:r>
          </a:p>
          <a:p>
            <a:pPr marL="342900" indent="-342900">
              <a:lnSpc>
                <a:spcPts val="2950"/>
              </a:lnSpc>
              <a:buFont typeface="Wingdings" panose="05000000000000000000" pitchFamily="2" charset="2"/>
              <a:buChar char="v"/>
            </a:pPr>
            <a:r>
              <a:rPr lang="en-IN" sz="2800" b="1" u="sng" dirty="0" smtClean="0">
                <a:solidFill>
                  <a:schemeClr val="accent1">
                    <a:lumMod val="20000"/>
                    <a:lumOff val="80000"/>
                  </a:schemeClr>
                </a:solidFill>
                <a:latin typeface="Book Antiqua" panose="02040602050305030304" pitchFamily="18" charset="0"/>
              </a:rPr>
              <a:t>Sarvesh Uday Ghadi </a:t>
            </a:r>
          </a:p>
          <a:p>
            <a:pPr marL="342900" indent="-342900">
              <a:lnSpc>
                <a:spcPts val="2950"/>
              </a:lnSpc>
              <a:buFont typeface="Wingdings" panose="05000000000000000000" pitchFamily="2" charset="2"/>
              <a:buChar char="v"/>
            </a:pPr>
            <a:r>
              <a:rPr lang="en-IN" sz="2800" b="1" u="sng" dirty="0">
                <a:solidFill>
                  <a:schemeClr val="accent1">
                    <a:lumMod val="20000"/>
                    <a:lumOff val="80000"/>
                  </a:schemeClr>
                </a:solidFill>
                <a:latin typeface="Book Antiqua" panose="02040602050305030304" pitchFamily="18" charset="0"/>
              </a:rPr>
              <a:t>Kasireddy </a:t>
            </a:r>
            <a:r>
              <a:rPr lang="en-IN" sz="2800" b="1" u="sng" dirty="0" smtClean="0">
                <a:solidFill>
                  <a:schemeClr val="accent1">
                    <a:lumMod val="20000"/>
                    <a:lumOff val="80000"/>
                  </a:schemeClr>
                </a:solidFill>
                <a:latin typeface="Book Antiqua" panose="02040602050305030304" pitchFamily="18" charset="0"/>
              </a:rPr>
              <a:t>Krupakar Reddy </a:t>
            </a:r>
          </a:p>
          <a:p>
            <a:pPr marL="342900" indent="-342900">
              <a:lnSpc>
                <a:spcPts val="2950"/>
              </a:lnSpc>
              <a:buFont typeface="Wingdings" panose="05000000000000000000" pitchFamily="2" charset="2"/>
              <a:buChar char="v"/>
            </a:pPr>
            <a:r>
              <a:rPr lang="en-IN" sz="2800" b="1" u="sng" dirty="0">
                <a:solidFill>
                  <a:schemeClr val="accent1">
                    <a:lumMod val="20000"/>
                    <a:lumOff val="80000"/>
                  </a:schemeClr>
                </a:solidFill>
                <a:latin typeface="Book Antiqua" panose="02040602050305030304" pitchFamily="18" charset="0"/>
              </a:rPr>
              <a:t>Sahil Rajan Malkar</a:t>
            </a:r>
            <a:r>
              <a:rPr lang="en-IN" sz="2800" b="1" u="sng" dirty="0" smtClean="0">
                <a:solidFill>
                  <a:schemeClr val="accent1">
                    <a:lumMod val="20000"/>
                    <a:lumOff val="80000"/>
                  </a:schemeClr>
                </a:solidFill>
                <a:latin typeface="Book Antiqua" panose="02040602050305030304" pitchFamily="18" charset="0"/>
              </a:rPr>
              <a:t> </a:t>
            </a:r>
          </a:p>
          <a:p>
            <a:pPr>
              <a:lnSpc>
                <a:spcPts val="2950"/>
              </a:lnSpc>
            </a:pPr>
            <a:endParaRPr lang="en-US" sz="2100" b="1" dirty="0" smtClean="0">
              <a:solidFill>
                <a:srgbClr val="F4CAB8"/>
              </a:solidFill>
              <a:latin typeface="Montserrat Bold" pitchFamily="34" charset="0"/>
              <a:ea typeface="Montserrat Bold" pitchFamily="34" charset="-122"/>
              <a:cs typeface="Montserrat Bold" pitchFamily="34"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Stock Graph Background Images, HD Pictures and Wallpaper For Free Download  | Png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584680" cy="8229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 0"/>
          <p:cNvSpPr/>
          <p:nvPr/>
        </p:nvSpPr>
        <p:spPr>
          <a:xfrm>
            <a:off x="441435" y="2521148"/>
            <a:ext cx="7724706" cy="699254"/>
          </a:xfrm>
          <a:prstGeom prst="rect">
            <a:avLst/>
          </a:prstGeom>
          <a:noFill/>
          <a:ln/>
        </p:spPr>
        <p:txBody>
          <a:bodyPr wrap="none" lIns="0" tIns="0" rIns="0" bIns="0" rtlCol="0" anchor="t"/>
          <a:lstStyle/>
          <a:p>
            <a:pPr marL="0" indent="0" algn="l">
              <a:lnSpc>
                <a:spcPts val="5500"/>
              </a:lnSpc>
              <a:buNone/>
            </a:pPr>
            <a:r>
              <a:rPr lang="en-US" sz="4400" b="1" dirty="0">
                <a:solidFill>
                  <a:schemeClr val="bg1"/>
                </a:solidFill>
                <a:latin typeface="Prompt Medium" pitchFamily="34" charset="0"/>
                <a:ea typeface="Prompt Medium" pitchFamily="34" charset="-122"/>
                <a:cs typeface="Prompt Medium" pitchFamily="34" charset="-120"/>
              </a:rPr>
              <a:t>52-Week High/Low &amp; Beta</a:t>
            </a:r>
            <a:endParaRPr lang="en-US" sz="4400" b="1" dirty="0">
              <a:solidFill>
                <a:schemeClr val="bg1"/>
              </a:solidFill>
            </a:endParaRPr>
          </a:p>
        </p:txBody>
      </p:sp>
      <p:pic>
        <p:nvPicPr>
          <p:cNvPr id="4" name="Image 1" descr="preencoded.png"/>
          <p:cNvPicPr>
            <a:picLocks noChangeAspect="1"/>
          </p:cNvPicPr>
          <p:nvPr/>
        </p:nvPicPr>
        <p:blipFill>
          <a:blip r:embed="rId4"/>
          <a:stretch>
            <a:fillRect/>
          </a:stretch>
        </p:blipFill>
        <p:spPr>
          <a:xfrm>
            <a:off x="881063" y="3597950"/>
            <a:ext cx="552212" cy="552212"/>
          </a:xfrm>
          <a:prstGeom prst="rect">
            <a:avLst/>
          </a:prstGeom>
        </p:spPr>
      </p:pic>
      <p:sp>
        <p:nvSpPr>
          <p:cNvPr id="5" name="Text 1"/>
          <p:cNvSpPr/>
          <p:nvPr/>
        </p:nvSpPr>
        <p:spPr>
          <a:xfrm>
            <a:off x="881063" y="4401860"/>
            <a:ext cx="2208848" cy="349687"/>
          </a:xfrm>
          <a:prstGeom prst="rect">
            <a:avLst/>
          </a:prstGeom>
          <a:noFill/>
          <a:ln/>
        </p:spPr>
        <p:txBody>
          <a:bodyPr wrap="none" lIns="0" tIns="0" rIns="0" bIns="0" rtlCol="0" anchor="t"/>
          <a:lstStyle/>
          <a:p>
            <a:pPr marL="0" indent="0" algn="l">
              <a:lnSpc>
                <a:spcPts val="2750"/>
              </a:lnSpc>
              <a:buNone/>
            </a:pPr>
            <a:r>
              <a:rPr lang="en-US" sz="2200" b="1" dirty="0">
                <a:solidFill>
                  <a:schemeClr val="bg1"/>
                </a:solidFill>
                <a:latin typeface="Prompt Medium" pitchFamily="34" charset="0"/>
                <a:ea typeface="Prompt Medium" pitchFamily="34" charset="-122"/>
                <a:cs typeface="Prompt Medium" pitchFamily="34" charset="-120"/>
              </a:rPr>
              <a:t>High: $553,004</a:t>
            </a:r>
            <a:endParaRPr lang="en-US" sz="2200" b="1" dirty="0">
              <a:solidFill>
                <a:schemeClr val="bg1"/>
              </a:solidFill>
            </a:endParaRPr>
          </a:p>
        </p:txBody>
      </p:sp>
      <p:sp>
        <p:nvSpPr>
          <p:cNvPr id="6" name="Text 2"/>
          <p:cNvSpPr/>
          <p:nvPr/>
        </p:nvSpPr>
        <p:spPr>
          <a:xfrm>
            <a:off x="881063" y="4902518"/>
            <a:ext cx="2208848" cy="402908"/>
          </a:xfrm>
          <a:prstGeom prst="rect">
            <a:avLst/>
          </a:prstGeom>
          <a:noFill/>
          <a:ln/>
        </p:spPr>
        <p:txBody>
          <a:bodyPr wrap="none" lIns="0" tIns="0" rIns="0" bIns="0" rtlCol="0" anchor="t"/>
          <a:lstStyle/>
          <a:p>
            <a:pPr marL="0" indent="0" algn="l">
              <a:lnSpc>
                <a:spcPts val="3150"/>
              </a:lnSpc>
              <a:buNone/>
            </a:pPr>
            <a:r>
              <a:rPr lang="en-US" sz="1950" b="1" dirty="0">
                <a:solidFill>
                  <a:schemeClr val="bg1"/>
                </a:solidFill>
                <a:latin typeface="Mukta Light" pitchFamily="34" charset="0"/>
                <a:ea typeface="Mukta Light" pitchFamily="34" charset="-122"/>
                <a:cs typeface="Mukta Light" pitchFamily="34" charset="-120"/>
              </a:rPr>
              <a:t>Peak stock valuation.</a:t>
            </a:r>
            <a:endParaRPr lang="en-US" sz="1950" b="1" dirty="0">
              <a:solidFill>
                <a:schemeClr val="bg1"/>
              </a:solidFill>
            </a:endParaRPr>
          </a:p>
        </p:txBody>
      </p:sp>
      <p:pic>
        <p:nvPicPr>
          <p:cNvPr id="7" name="Image 2" descr="preencoded.png"/>
          <p:cNvPicPr>
            <a:picLocks noChangeAspect="1"/>
          </p:cNvPicPr>
          <p:nvPr/>
        </p:nvPicPr>
        <p:blipFill>
          <a:blip r:embed="rId5"/>
          <a:stretch>
            <a:fillRect/>
          </a:stretch>
        </p:blipFill>
        <p:spPr>
          <a:xfrm>
            <a:off x="3467457" y="3597950"/>
            <a:ext cx="552212" cy="552212"/>
          </a:xfrm>
          <a:prstGeom prst="rect">
            <a:avLst/>
          </a:prstGeom>
        </p:spPr>
      </p:pic>
      <p:sp>
        <p:nvSpPr>
          <p:cNvPr id="8" name="Text 3"/>
          <p:cNvSpPr/>
          <p:nvPr/>
        </p:nvSpPr>
        <p:spPr>
          <a:xfrm>
            <a:off x="3467457" y="4401860"/>
            <a:ext cx="2208967" cy="349687"/>
          </a:xfrm>
          <a:prstGeom prst="rect">
            <a:avLst/>
          </a:prstGeom>
          <a:noFill/>
          <a:ln/>
        </p:spPr>
        <p:txBody>
          <a:bodyPr wrap="none" lIns="0" tIns="0" rIns="0" bIns="0" rtlCol="0" anchor="t"/>
          <a:lstStyle/>
          <a:p>
            <a:pPr marL="0" indent="0" algn="l">
              <a:lnSpc>
                <a:spcPts val="2750"/>
              </a:lnSpc>
              <a:buNone/>
            </a:pPr>
            <a:r>
              <a:rPr lang="en-US" sz="2200" b="1" dirty="0">
                <a:solidFill>
                  <a:schemeClr val="bg1"/>
                </a:solidFill>
                <a:latin typeface="Prompt Medium" pitchFamily="34" charset="0"/>
                <a:ea typeface="Prompt Medium" pitchFamily="34" charset="-122"/>
                <a:cs typeface="Prompt Medium" pitchFamily="34" charset="-120"/>
              </a:rPr>
              <a:t>Low: $281,130</a:t>
            </a:r>
            <a:endParaRPr lang="en-US" sz="2200" b="1" dirty="0">
              <a:solidFill>
                <a:schemeClr val="bg1"/>
              </a:solidFill>
            </a:endParaRPr>
          </a:p>
        </p:txBody>
      </p:sp>
      <p:sp>
        <p:nvSpPr>
          <p:cNvPr id="9" name="Text 4"/>
          <p:cNvSpPr/>
          <p:nvPr/>
        </p:nvSpPr>
        <p:spPr>
          <a:xfrm>
            <a:off x="3467457" y="4902518"/>
            <a:ext cx="2208967" cy="805815"/>
          </a:xfrm>
          <a:prstGeom prst="rect">
            <a:avLst/>
          </a:prstGeom>
          <a:noFill/>
          <a:ln/>
        </p:spPr>
        <p:txBody>
          <a:bodyPr wrap="square" lIns="0" tIns="0" rIns="0" bIns="0" rtlCol="0" anchor="t"/>
          <a:lstStyle/>
          <a:p>
            <a:pPr marL="0" indent="0" algn="l">
              <a:lnSpc>
                <a:spcPts val="3150"/>
              </a:lnSpc>
              <a:buNone/>
            </a:pPr>
            <a:r>
              <a:rPr lang="en-US" sz="1950" b="1" dirty="0">
                <a:solidFill>
                  <a:schemeClr val="bg1"/>
                </a:solidFill>
                <a:latin typeface="Mukta Light" pitchFamily="34" charset="0"/>
                <a:ea typeface="Mukta Light" pitchFamily="34" charset="-122"/>
                <a:cs typeface="Mukta Light" pitchFamily="34" charset="-120"/>
              </a:rPr>
              <a:t>Lowest recorded value.</a:t>
            </a:r>
            <a:endParaRPr lang="en-US" sz="1950" b="1" dirty="0">
              <a:solidFill>
                <a:schemeClr val="bg1"/>
              </a:solidFill>
            </a:endParaRPr>
          </a:p>
        </p:txBody>
      </p:sp>
      <p:pic>
        <p:nvPicPr>
          <p:cNvPr id="10" name="Image 3" descr="preencoded.png"/>
          <p:cNvPicPr>
            <a:picLocks noChangeAspect="1"/>
          </p:cNvPicPr>
          <p:nvPr/>
        </p:nvPicPr>
        <p:blipFill>
          <a:blip r:embed="rId6"/>
          <a:stretch>
            <a:fillRect/>
          </a:stretch>
        </p:blipFill>
        <p:spPr>
          <a:xfrm>
            <a:off x="6053971" y="3597950"/>
            <a:ext cx="552212" cy="552212"/>
          </a:xfrm>
          <a:prstGeom prst="rect">
            <a:avLst/>
          </a:prstGeom>
        </p:spPr>
      </p:pic>
      <p:sp>
        <p:nvSpPr>
          <p:cNvPr id="11" name="Text 5"/>
          <p:cNvSpPr/>
          <p:nvPr/>
        </p:nvSpPr>
        <p:spPr>
          <a:xfrm>
            <a:off x="6053971" y="4401860"/>
            <a:ext cx="2208967" cy="349687"/>
          </a:xfrm>
          <a:prstGeom prst="rect">
            <a:avLst/>
          </a:prstGeom>
          <a:noFill/>
          <a:ln/>
        </p:spPr>
        <p:txBody>
          <a:bodyPr wrap="none" lIns="0" tIns="0" rIns="0" bIns="0" rtlCol="0" anchor="t"/>
          <a:lstStyle/>
          <a:p>
            <a:pPr marL="0" indent="0" algn="l">
              <a:lnSpc>
                <a:spcPts val="2750"/>
              </a:lnSpc>
              <a:buNone/>
            </a:pPr>
            <a:r>
              <a:rPr lang="en-US" sz="2200" b="1" dirty="0">
                <a:solidFill>
                  <a:schemeClr val="bg1"/>
                </a:solidFill>
                <a:latin typeface="Prompt Medium" pitchFamily="34" charset="0"/>
                <a:ea typeface="Prompt Medium" pitchFamily="34" charset="-122"/>
                <a:cs typeface="Prompt Medium" pitchFamily="34" charset="-120"/>
              </a:rPr>
              <a:t>Beta Analysis</a:t>
            </a:r>
            <a:endParaRPr lang="en-US" sz="2200" b="1" dirty="0">
              <a:solidFill>
                <a:schemeClr val="bg1"/>
              </a:solidFill>
            </a:endParaRPr>
          </a:p>
        </p:txBody>
      </p:sp>
      <p:sp>
        <p:nvSpPr>
          <p:cNvPr id="12" name="Text 6"/>
          <p:cNvSpPr/>
          <p:nvPr/>
        </p:nvSpPr>
        <p:spPr>
          <a:xfrm>
            <a:off x="6053971" y="4902518"/>
            <a:ext cx="2208967" cy="805815"/>
          </a:xfrm>
          <a:prstGeom prst="rect">
            <a:avLst/>
          </a:prstGeom>
          <a:noFill/>
          <a:ln/>
        </p:spPr>
        <p:txBody>
          <a:bodyPr wrap="square" lIns="0" tIns="0" rIns="0" bIns="0" rtlCol="0" anchor="t"/>
          <a:lstStyle/>
          <a:p>
            <a:pPr marL="0" indent="0" algn="l">
              <a:lnSpc>
                <a:spcPts val="3150"/>
              </a:lnSpc>
              <a:buNone/>
            </a:pPr>
            <a:r>
              <a:rPr lang="en-US" sz="1950" b="1" dirty="0">
                <a:solidFill>
                  <a:schemeClr val="bg1"/>
                </a:solidFill>
                <a:latin typeface="Mukta Light" pitchFamily="34" charset="0"/>
                <a:ea typeface="Mukta Light" pitchFamily="34" charset="-122"/>
                <a:cs typeface="Mukta Light" pitchFamily="34" charset="-120"/>
              </a:rPr>
              <a:t>AAPL showed highest consistency.</a:t>
            </a:r>
            <a:endParaRPr lang="en-US" sz="1950" b="1" dirty="0">
              <a:solidFill>
                <a:schemeClr val="bg1"/>
              </a:solidFill>
            </a:endParaRPr>
          </a:p>
        </p:txBody>
      </p:sp>
    </p:spTree>
    <p:extLst>
      <p:ext uri="{BB962C8B-B14F-4D97-AF65-F5344CB8AC3E}">
        <p14:creationId xmlns:p14="http://schemas.microsoft.com/office/powerpoint/2010/main" val="3397042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881063" y="1596509"/>
            <a:ext cx="5594747" cy="699254"/>
          </a:xfrm>
          <a:prstGeom prst="rect">
            <a:avLst/>
          </a:prstGeom>
          <a:noFill/>
          <a:ln/>
        </p:spPr>
        <p:txBody>
          <a:bodyPr wrap="none" lIns="0" tIns="0" rIns="0" bIns="0" rtlCol="0" anchor="t"/>
          <a:lstStyle/>
          <a:p>
            <a:pPr marL="0" indent="0" algn="l">
              <a:lnSpc>
                <a:spcPts val="5500"/>
              </a:lnSpc>
              <a:buNone/>
            </a:pPr>
            <a:r>
              <a:rPr lang="en-US" sz="4400" dirty="0">
                <a:solidFill>
                  <a:srgbClr val="C6BFEE"/>
                </a:solidFill>
                <a:latin typeface="Prompt Medium" pitchFamily="34" charset="0"/>
                <a:ea typeface="Prompt Medium" pitchFamily="34" charset="-122"/>
                <a:cs typeface="Prompt Medium" pitchFamily="34" charset="-120"/>
              </a:rPr>
              <a:t>Key Data Insights</a:t>
            </a:r>
            <a:endParaRPr lang="en-US" sz="4400" dirty="0"/>
          </a:p>
        </p:txBody>
      </p:sp>
      <p:sp>
        <p:nvSpPr>
          <p:cNvPr id="3" name="Shape 1"/>
          <p:cNvSpPr/>
          <p:nvPr/>
        </p:nvSpPr>
        <p:spPr>
          <a:xfrm>
            <a:off x="881063" y="3082409"/>
            <a:ext cx="566380" cy="566380"/>
          </a:xfrm>
          <a:prstGeom prst="roundRect">
            <a:avLst>
              <a:gd name="adj" fmla="val 18670"/>
            </a:avLst>
          </a:prstGeom>
          <a:solidFill>
            <a:srgbClr val="542C49"/>
          </a:solidFill>
          <a:ln w="15240">
            <a:solidFill>
              <a:srgbClr val="6D4562"/>
            </a:solidFill>
            <a:prstDash val="solid"/>
          </a:ln>
        </p:spPr>
      </p:sp>
      <p:sp>
        <p:nvSpPr>
          <p:cNvPr id="4" name="Text 2"/>
          <p:cNvSpPr/>
          <p:nvPr/>
        </p:nvSpPr>
        <p:spPr>
          <a:xfrm>
            <a:off x="1699141" y="3082409"/>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Stable Growth</a:t>
            </a:r>
            <a:endParaRPr lang="en-US" sz="2200" dirty="0"/>
          </a:p>
        </p:txBody>
      </p:sp>
      <p:sp>
        <p:nvSpPr>
          <p:cNvPr id="5" name="Text 3"/>
          <p:cNvSpPr/>
          <p:nvPr/>
        </p:nvSpPr>
        <p:spPr>
          <a:xfrm>
            <a:off x="1699141" y="3583067"/>
            <a:ext cx="3303508"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Overall upward trend in stock prices from 2010 to 2023 despite minor corrections.</a:t>
            </a:r>
            <a:endParaRPr lang="en-US" sz="1950" dirty="0"/>
          </a:p>
        </p:txBody>
      </p:sp>
      <p:sp>
        <p:nvSpPr>
          <p:cNvPr id="6" name="Shape 4"/>
          <p:cNvSpPr/>
          <p:nvPr/>
        </p:nvSpPr>
        <p:spPr>
          <a:xfrm>
            <a:off x="5254347" y="3082409"/>
            <a:ext cx="566380" cy="566380"/>
          </a:xfrm>
          <a:prstGeom prst="roundRect">
            <a:avLst>
              <a:gd name="adj" fmla="val 18670"/>
            </a:avLst>
          </a:prstGeom>
          <a:solidFill>
            <a:srgbClr val="542C49"/>
          </a:solidFill>
          <a:ln w="15240">
            <a:solidFill>
              <a:srgbClr val="6D4562"/>
            </a:solidFill>
            <a:prstDash val="solid"/>
          </a:ln>
        </p:spPr>
      </p:sp>
      <p:sp>
        <p:nvSpPr>
          <p:cNvPr id="7" name="Text 5"/>
          <p:cNvSpPr/>
          <p:nvPr/>
        </p:nvSpPr>
        <p:spPr>
          <a:xfrm>
            <a:off x="6072426" y="3082409"/>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Volume Trends</a:t>
            </a:r>
            <a:endParaRPr lang="en-US" sz="2200" dirty="0"/>
          </a:p>
        </p:txBody>
      </p:sp>
      <p:sp>
        <p:nvSpPr>
          <p:cNvPr id="8" name="Text 6"/>
          <p:cNvSpPr/>
          <p:nvPr/>
        </p:nvSpPr>
        <p:spPr>
          <a:xfrm>
            <a:off x="6072426" y="3583067"/>
            <a:ext cx="3303508"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MSFT had the highest trading volume, indicating strong market interest.</a:t>
            </a:r>
            <a:endParaRPr lang="en-US" sz="1950" dirty="0"/>
          </a:p>
        </p:txBody>
      </p:sp>
      <p:sp>
        <p:nvSpPr>
          <p:cNvPr id="9" name="Shape 7"/>
          <p:cNvSpPr/>
          <p:nvPr/>
        </p:nvSpPr>
        <p:spPr>
          <a:xfrm>
            <a:off x="9627632" y="3082409"/>
            <a:ext cx="566380" cy="566380"/>
          </a:xfrm>
          <a:prstGeom prst="roundRect">
            <a:avLst>
              <a:gd name="adj" fmla="val 18670"/>
            </a:avLst>
          </a:prstGeom>
          <a:solidFill>
            <a:srgbClr val="542C49"/>
          </a:solidFill>
          <a:ln w="15240">
            <a:solidFill>
              <a:srgbClr val="6D4562"/>
            </a:solidFill>
            <a:prstDash val="solid"/>
          </a:ln>
        </p:spPr>
      </p:sp>
      <p:sp>
        <p:nvSpPr>
          <p:cNvPr id="10" name="Text 8"/>
          <p:cNvSpPr/>
          <p:nvPr/>
        </p:nvSpPr>
        <p:spPr>
          <a:xfrm>
            <a:off x="10445710" y="3082409"/>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Profit Patterns</a:t>
            </a:r>
            <a:endParaRPr lang="en-US" sz="2200" dirty="0"/>
          </a:p>
        </p:txBody>
      </p:sp>
      <p:sp>
        <p:nvSpPr>
          <p:cNvPr id="11" name="Text 9"/>
          <p:cNvSpPr/>
          <p:nvPr/>
        </p:nvSpPr>
        <p:spPr>
          <a:xfrm>
            <a:off x="10445710" y="3583067"/>
            <a:ext cx="3303508" cy="1208723"/>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October recorded the highest profit (+12B), while February saw the largest loss (-15B).</a:t>
            </a:r>
            <a:endParaRPr lang="en-US" sz="1950" dirty="0"/>
          </a:p>
        </p:txBody>
      </p:sp>
      <p:sp>
        <p:nvSpPr>
          <p:cNvPr id="12" name="Shape 10"/>
          <p:cNvSpPr/>
          <p:nvPr/>
        </p:nvSpPr>
        <p:spPr>
          <a:xfrm>
            <a:off x="881063" y="5326618"/>
            <a:ext cx="566380" cy="566380"/>
          </a:xfrm>
          <a:prstGeom prst="roundRect">
            <a:avLst>
              <a:gd name="adj" fmla="val 18670"/>
            </a:avLst>
          </a:prstGeom>
          <a:solidFill>
            <a:srgbClr val="542C49"/>
          </a:solidFill>
          <a:ln w="15240">
            <a:solidFill>
              <a:srgbClr val="6D4562"/>
            </a:solidFill>
            <a:prstDash val="solid"/>
          </a:ln>
        </p:spPr>
      </p:sp>
      <p:sp>
        <p:nvSpPr>
          <p:cNvPr id="13" name="Text 11"/>
          <p:cNvSpPr/>
          <p:nvPr/>
        </p:nvSpPr>
        <p:spPr>
          <a:xfrm>
            <a:off x="1699141" y="5326618"/>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High Performers</a:t>
            </a:r>
            <a:endParaRPr lang="en-US" sz="2200" dirty="0"/>
          </a:p>
        </p:txBody>
      </p:sp>
      <p:sp>
        <p:nvSpPr>
          <p:cNvPr id="14" name="Text 12"/>
          <p:cNvSpPr/>
          <p:nvPr/>
        </p:nvSpPr>
        <p:spPr>
          <a:xfrm>
            <a:off x="1699141" y="5827276"/>
            <a:ext cx="5490210"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AAPL and GOOGL showed consistent gains and lower volatility.</a:t>
            </a:r>
            <a:endParaRPr lang="en-US" sz="1950" dirty="0"/>
          </a:p>
        </p:txBody>
      </p:sp>
      <p:sp>
        <p:nvSpPr>
          <p:cNvPr id="15" name="Shape 13"/>
          <p:cNvSpPr/>
          <p:nvPr/>
        </p:nvSpPr>
        <p:spPr>
          <a:xfrm>
            <a:off x="7441049" y="5326618"/>
            <a:ext cx="566380" cy="566380"/>
          </a:xfrm>
          <a:prstGeom prst="roundRect">
            <a:avLst>
              <a:gd name="adj" fmla="val 18670"/>
            </a:avLst>
          </a:prstGeom>
          <a:solidFill>
            <a:srgbClr val="542C49"/>
          </a:solidFill>
          <a:ln w="15240">
            <a:solidFill>
              <a:srgbClr val="6D4562"/>
            </a:solidFill>
            <a:prstDash val="solid"/>
          </a:ln>
        </p:spPr>
      </p:sp>
      <p:sp>
        <p:nvSpPr>
          <p:cNvPr id="16" name="Text 14"/>
          <p:cNvSpPr/>
          <p:nvPr/>
        </p:nvSpPr>
        <p:spPr>
          <a:xfrm>
            <a:off x="8259127" y="5326618"/>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Technical Indicators</a:t>
            </a:r>
            <a:endParaRPr lang="en-US" sz="2200" dirty="0"/>
          </a:p>
        </p:txBody>
      </p:sp>
      <p:sp>
        <p:nvSpPr>
          <p:cNvPr id="17" name="Text 15"/>
          <p:cNvSpPr/>
          <p:nvPr/>
        </p:nvSpPr>
        <p:spPr>
          <a:xfrm>
            <a:off x="8259127" y="5827276"/>
            <a:ext cx="5490210"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RSI and SMA values provided early warnings of market dips and corrections.</a:t>
            </a:r>
            <a:endParaRPr lang="en-US" sz="1950" dirty="0"/>
          </a:p>
        </p:txBody>
      </p:sp>
    </p:spTree>
    <p:extLst>
      <p:ext uri="{BB962C8B-B14F-4D97-AF65-F5344CB8AC3E}">
        <p14:creationId xmlns:p14="http://schemas.microsoft.com/office/powerpoint/2010/main" val="972125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60000"/>
                <a:lumOff val="4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881063" y="1927027"/>
            <a:ext cx="9930884" cy="699254"/>
          </a:xfrm>
          <a:prstGeom prst="rect">
            <a:avLst/>
          </a:prstGeom>
          <a:noFill/>
          <a:ln/>
        </p:spPr>
        <p:txBody>
          <a:bodyPr wrap="none" lIns="0" tIns="0" rIns="0" bIns="0" rtlCol="0" anchor="t"/>
          <a:lstStyle/>
          <a:p>
            <a:pPr marL="0" indent="0" algn="l">
              <a:lnSpc>
                <a:spcPts val="5500"/>
              </a:lnSpc>
              <a:buNone/>
            </a:pPr>
            <a:r>
              <a:rPr lang="en-US" sz="4400" dirty="0">
                <a:solidFill>
                  <a:srgbClr val="C6BFEE"/>
                </a:solidFill>
                <a:latin typeface="Prompt Medium" pitchFamily="34" charset="0"/>
                <a:ea typeface="Prompt Medium" pitchFamily="34" charset="-122"/>
                <a:cs typeface="Prompt Medium" pitchFamily="34" charset="-120"/>
              </a:rPr>
              <a:t>Challenges in Stock Market Analysis</a:t>
            </a:r>
            <a:endParaRPr lang="en-US" sz="4400" dirty="0"/>
          </a:p>
        </p:txBody>
      </p:sp>
      <p:sp>
        <p:nvSpPr>
          <p:cNvPr id="3" name="Text 1"/>
          <p:cNvSpPr/>
          <p:nvPr/>
        </p:nvSpPr>
        <p:spPr>
          <a:xfrm>
            <a:off x="881063" y="3129796"/>
            <a:ext cx="12868275" cy="402908"/>
          </a:xfrm>
          <a:prstGeom prst="rect">
            <a:avLst/>
          </a:prstGeom>
          <a:noFill/>
          <a:ln/>
        </p:spPr>
        <p:txBody>
          <a:bodyPr wrap="none" lIns="0" tIns="0" rIns="0" bIns="0" rtlCol="0" anchor="t"/>
          <a:lstStyle/>
          <a:p>
            <a:pPr marL="342900" indent="-342900">
              <a:lnSpc>
                <a:spcPts val="3150"/>
              </a:lnSpc>
              <a:buSzPct val="100000"/>
              <a:buChar char="•"/>
            </a:pPr>
            <a:r>
              <a:rPr lang="en-US" sz="2400" b="1" dirty="0" smtClean="0"/>
              <a:t>Selecting the Right Metrics</a:t>
            </a:r>
            <a:r>
              <a:rPr lang="en-US" sz="2400" dirty="0" smtClean="0"/>
              <a:t>: Defining KPIs that truly reflect business goals can be tricky</a:t>
            </a:r>
            <a:r>
              <a:rPr lang="en-US" sz="2000" dirty="0" smtClean="0"/>
              <a:t>.</a:t>
            </a:r>
            <a:endParaRPr lang="en-US" sz="1950" dirty="0"/>
          </a:p>
        </p:txBody>
      </p:sp>
      <p:sp>
        <p:nvSpPr>
          <p:cNvPr id="4" name="Text 2"/>
          <p:cNvSpPr/>
          <p:nvPr/>
        </p:nvSpPr>
        <p:spPr>
          <a:xfrm>
            <a:off x="881063" y="3620810"/>
            <a:ext cx="12868275" cy="805815"/>
          </a:xfrm>
          <a:prstGeom prst="rect">
            <a:avLst/>
          </a:prstGeom>
          <a:noFill/>
          <a:ln/>
        </p:spPr>
        <p:txBody>
          <a:bodyPr wrap="square" lIns="0" tIns="0" rIns="0" bIns="0" rtlCol="0" anchor="t"/>
          <a:lstStyle/>
          <a:p>
            <a:pPr marL="342900" indent="-342900">
              <a:lnSpc>
                <a:spcPts val="3150"/>
              </a:lnSpc>
              <a:buSzPct val="100000"/>
              <a:buChar char="•"/>
            </a:pPr>
            <a:r>
              <a:rPr lang="en-US" sz="2400" b="1" dirty="0"/>
              <a:t>Overfitting or Under fitting Models: In predictive analytics, the model may not generalize well.</a:t>
            </a:r>
          </a:p>
        </p:txBody>
      </p:sp>
      <p:sp>
        <p:nvSpPr>
          <p:cNvPr id="5" name="Text 3"/>
          <p:cNvSpPr/>
          <p:nvPr/>
        </p:nvSpPr>
        <p:spPr>
          <a:xfrm>
            <a:off x="881063" y="4514731"/>
            <a:ext cx="12868275" cy="402908"/>
          </a:xfrm>
          <a:prstGeom prst="rect">
            <a:avLst/>
          </a:prstGeom>
          <a:noFill/>
          <a:ln/>
        </p:spPr>
        <p:txBody>
          <a:bodyPr wrap="none" lIns="0" tIns="0" rIns="0" bIns="0" rtlCol="0" anchor="t"/>
          <a:lstStyle/>
          <a:p>
            <a:pPr marL="342900" indent="-342900" algn="l">
              <a:lnSpc>
                <a:spcPts val="3150"/>
              </a:lnSpc>
              <a:buSzPct val="100000"/>
              <a:buChar char="•"/>
            </a:pPr>
            <a:r>
              <a:rPr lang="en-US" sz="2400" b="1" dirty="0">
                <a:solidFill>
                  <a:srgbClr val="DAD8E9"/>
                </a:solidFill>
                <a:latin typeface="Mukta Light" pitchFamily="34" charset="0"/>
                <a:ea typeface="Mukta Light" pitchFamily="34" charset="-122"/>
                <a:cs typeface="Mukta Light" pitchFamily="34" charset="-120"/>
              </a:rPr>
              <a:t>Indicator Conflicts</a:t>
            </a:r>
            <a:r>
              <a:rPr lang="en-US" sz="2400" dirty="0">
                <a:solidFill>
                  <a:srgbClr val="DAD8E9"/>
                </a:solidFill>
                <a:latin typeface="Mukta Light" pitchFamily="34" charset="0"/>
                <a:ea typeface="Mukta Light" pitchFamily="34" charset="-122"/>
                <a:cs typeface="Mukta Light" pitchFamily="34" charset="-120"/>
              </a:rPr>
              <a:t>: RSI and MACD sometimes produce conflicting signals, complicating decision-making</a:t>
            </a:r>
            <a:r>
              <a:rPr lang="en-US" sz="1950" dirty="0">
                <a:solidFill>
                  <a:srgbClr val="DAD8E9"/>
                </a:solidFill>
                <a:latin typeface="Mukta Light" pitchFamily="34" charset="0"/>
                <a:ea typeface="Mukta Light" pitchFamily="34" charset="-122"/>
                <a:cs typeface="Mukta Light" pitchFamily="34" charset="-120"/>
              </a:rPr>
              <a:t>.</a:t>
            </a:r>
            <a:endParaRPr lang="en-US" sz="1950" dirty="0"/>
          </a:p>
        </p:txBody>
      </p:sp>
      <p:sp>
        <p:nvSpPr>
          <p:cNvPr id="6" name="Text 4"/>
          <p:cNvSpPr/>
          <p:nvPr/>
        </p:nvSpPr>
        <p:spPr>
          <a:xfrm>
            <a:off x="881063" y="5005745"/>
            <a:ext cx="12868275" cy="402908"/>
          </a:xfrm>
          <a:prstGeom prst="rect">
            <a:avLst/>
          </a:prstGeom>
          <a:noFill/>
          <a:ln/>
        </p:spPr>
        <p:txBody>
          <a:bodyPr wrap="none" lIns="0" tIns="0" rIns="0" bIns="0" rtlCol="0" anchor="t"/>
          <a:lstStyle/>
          <a:p>
            <a:pPr marL="342900" indent="-342900">
              <a:lnSpc>
                <a:spcPts val="3150"/>
              </a:lnSpc>
              <a:buSzPct val="100000"/>
              <a:buChar char="•"/>
            </a:pPr>
            <a:r>
              <a:rPr lang="en-US" sz="2400" b="1" dirty="0" smtClean="0"/>
              <a:t>Missing or Incomplete Data</a:t>
            </a:r>
            <a:r>
              <a:rPr lang="en-US" sz="2400" dirty="0" smtClean="0"/>
              <a:t>: Key values may be blank, requiring imputation or careful exclusion.</a:t>
            </a:r>
          </a:p>
          <a:p>
            <a:pPr marL="342900" indent="-342900">
              <a:lnSpc>
                <a:spcPts val="3150"/>
              </a:lnSpc>
              <a:buSzPct val="100000"/>
              <a:buChar char="•"/>
            </a:pPr>
            <a:endParaRPr lang="en-US" sz="2400" dirty="0"/>
          </a:p>
        </p:txBody>
      </p:sp>
      <p:sp>
        <p:nvSpPr>
          <p:cNvPr id="7" name="Text 5"/>
          <p:cNvSpPr/>
          <p:nvPr/>
        </p:nvSpPr>
        <p:spPr>
          <a:xfrm>
            <a:off x="881063" y="5496758"/>
            <a:ext cx="12868275" cy="805815"/>
          </a:xfrm>
          <a:prstGeom prst="rect">
            <a:avLst/>
          </a:prstGeom>
          <a:noFill/>
          <a:ln/>
        </p:spPr>
        <p:txBody>
          <a:bodyPr wrap="square" lIns="0" tIns="0" rIns="0" bIns="0" rtlCol="0" anchor="t"/>
          <a:lstStyle/>
          <a:p>
            <a:pPr marL="342900" indent="-342900" algn="l">
              <a:lnSpc>
                <a:spcPts val="3150"/>
              </a:lnSpc>
              <a:buSzPct val="100000"/>
              <a:buChar char="•"/>
            </a:pPr>
            <a:r>
              <a:rPr lang="en-US" sz="2400" b="1" dirty="0">
                <a:solidFill>
                  <a:srgbClr val="DAD8E9"/>
                </a:solidFill>
                <a:latin typeface="Mukta Light" pitchFamily="34" charset="0"/>
                <a:ea typeface="Mukta Light" pitchFamily="34" charset="-122"/>
                <a:cs typeface="Mukta Light" pitchFamily="34" charset="-120"/>
              </a:rPr>
              <a:t>Data Integration</a:t>
            </a:r>
            <a:r>
              <a:rPr lang="en-US" sz="2400" dirty="0">
                <a:solidFill>
                  <a:srgbClr val="DAD8E9"/>
                </a:solidFill>
                <a:latin typeface="Mukta Light" pitchFamily="34" charset="0"/>
                <a:ea typeface="Mukta Light" pitchFamily="34" charset="-122"/>
                <a:cs typeface="Mukta Light" pitchFamily="34" charset="-120"/>
              </a:rPr>
              <a:t>: Combining insights from Tableau, Power BI, and Excel can be time-consuming and prone to inconsistencies</a:t>
            </a:r>
            <a:r>
              <a:rPr lang="en-US" sz="2400" dirty="0" smtClean="0">
                <a:solidFill>
                  <a:srgbClr val="DAD8E9"/>
                </a:solidFill>
                <a:latin typeface="Mukta Light" pitchFamily="34" charset="0"/>
                <a:ea typeface="Mukta Light" pitchFamily="34" charset="-122"/>
                <a:cs typeface="Mukta Light" pitchFamily="34" charset="-120"/>
              </a:rPr>
              <a:t>.</a:t>
            </a:r>
          </a:p>
          <a:p>
            <a:pPr marL="342900" indent="-342900">
              <a:lnSpc>
                <a:spcPts val="3150"/>
              </a:lnSpc>
              <a:buSzPct val="100000"/>
              <a:buChar char="•"/>
            </a:pPr>
            <a:r>
              <a:rPr lang="en-US" sz="2400" b="1" dirty="0" smtClean="0"/>
              <a:t>Slow Performance</a:t>
            </a:r>
            <a:r>
              <a:rPr lang="en-US" sz="2400" dirty="0" smtClean="0"/>
              <a:t>: Dashboards or scripts may run slowly on large datasets.</a:t>
            </a:r>
            <a:endParaRPr lang="en-US" sz="2400" dirty="0"/>
          </a:p>
        </p:txBody>
      </p:sp>
    </p:spTree>
    <p:extLst>
      <p:ext uri="{BB962C8B-B14F-4D97-AF65-F5344CB8AC3E}">
        <p14:creationId xmlns:p14="http://schemas.microsoft.com/office/powerpoint/2010/main" val="38655530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7031421" y="4445876"/>
            <a:ext cx="7598979" cy="3783724"/>
          </a:xfrm>
          <a:prstGeom prst="rect">
            <a:avLst/>
          </a:prstGeom>
        </p:spPr>
      </p:pic>
      <p:sp>
        <p:nvSpPr>
          <p:cNvPr id="3" name="Freeform 23" descr="Screenshot (15).png"/>
          <p:cNvSpPr/>
          <p:nvPr/>
        </p:nvSpPr>
        <p:spPr>
          <a:xfrm>
            <a:off x="0" y="1194669"/>
            <a:ext cx="7031421" cy="3887076"/>
          </a:xfrm>
          <a:custGeom>
            <a:avLst/>
            <a:gdLst/>
            <a:ahLst/>
            <a:cxnLst/>
            <a:rect l="l" t="t" r="r" b="b"/>
            <a:pathLst>
              <a:path w="8770020" h="4833526">
                <a:moveTo>
                  <a:pt x="0" y="0"/>
                </a:moveTo>
                <a:lnTo>
                  <a:pt x="8770020" y="0"/>
                </a:lnTo>
                <a:lnTo>
                  <a:pt x="8770020" y="4833526"/>
                </a:lnTo>
                <a:lnTo>
                  <a:pt x="0" y="4833526"/>
                </a:lnTo>
                <a:lnTo>
                  <a:pt x="0" y="0"/>
                </a:lnTo>
                <a:close/>
              </a:path>
            </a:pathLst>
          </a:custGeom>
          <a:blipFill>
            <a:blip r:embed="rId3"/>
            <a:stretch>
              <a:fillRect/>
            </a:stretch>
          </a:blipFill>
        </p:spPr>
      </p:sp>
      <p:sp>
        <p:nvSpPr>
          <p:cNvPr id="8" name="Freeform 7" descr="Screenshot (17).png"/>
          <p:cNvSpPr/>
          <p:nvPr/>
        </p:nvSpPr>
        <p:spPr>
          <a:xfrm>
            <a:off x="0" y="4445876"/>
            <a:ext cx="7031421" cy="3783724"/>
          </a:xfrm>
          <a:custGeom>
            <a:avLst/>
            <a:gdLst/>
            <a:ahLst/>
            <a:cxnLst/>
            <a:rect l="l" t="t" r="r" b="b"/>
            <a:pathLst>
              <a:path w="9248679" h="3994702">
                <a:moveTo>
                  <a:pt x="0" y="0"/>
                </a:moveTo>
                <a:lnTo>
                  <a:pt x="9248679" y="0"/>
                </a:lnTo>
                <a:lnTo>
                  <a:pt x="9248679" y="3994701"/>
                </a:lnTo>
                <a:lnTo>
                  <a:pt x="0" y="3994701"/>
                </a:lnTo>
                <a:lnTo>
                  <a:pt x="0" y="0"/>
                </a:lnTo>
                <a:close/>
              </a:path>
            </a:pathLst>
          </a:custGeom>
          <a:blipFill>
            <a:blip r:embed="rId4"/>
            <a:stretch>
              <a:fillRect/>
            </a:stretch>
          </a:blipFill>
        </p:spPr>
      </p:sp>
      <p:pic>
        <p:nvPicPr>
          <p:cNvPr id="9" name="Picture 8"/>
          <p:cNvPicPr>
            <a:picLocks noChangeAspect="1"/>
          </p:cNvPicPr>
          <p:nvPr/>
        </p:nvPicPr>
        <p:blipFill>
          <a:blip r:embed="rId5"/>
          <a:stretch>
            <a:fillRect/>
          </a:stretch>
        </p:blipFill>
        <p:spPr>
          <a:xfrm>
            <a:off x="7031420" y="558800"/>
            <a:ext cx="7598979" cy="3887076"/>
          </a:xfrm>
          <a:prstGeom prst="rect">
            <a:avLst/>
          </a:prstGeom>
        </p:spPr>
      </p:pic>
      <p:sp>
        <p:nvSpPr>
          <p:cNvPr id="10" name="Rectangle 9"/>
          <p:cNvSpPr/>
          <p:nvPr/>
        </p:nvSpPr>
        <p:spPr>
          <a:xfrm>
            <a:off x="0" y="129634"/>
            <a:ext cx="14630400" cy="1065035"/>
          </a:xfrm>
          <a:prstGeom prst="rect">
            <a:avLst/>
          </a:prstGeom>
          <a:solidFill>
            <a:srgbClr val="000000"/>
          </a:solidFill>
        </p:spPr>
        <p:txBody>
          <a:bodyPr wrap="square" anchor="b">
            <a:spAutoFit/>
          </a:bodyPr>
          <a:lstStyle/>
          <a:p>
            <a:pPr algn="ctr">
              <a:lnSpc>
                <a:spcPts val="4095"/>
              </a:lnSpc>
            </a:pPr>
            <a:r>
              <a:rPr lang="en-US" sz="4800" dirty="0">
                <a:solidFill>
                  <a:srgbClr val="FFFF00"/>
                </a:solidFill>
                <a:latin typeface="Century" panose="02040604050505020304" pitchFamily="18" charset="0"/>
                <a:ea typeface="Century Gothic Paneuropean"/>
                <a:cs typeface="Century Gothic Paneuropean"/>
                <a:sym typeface="Century Gothic Paneuropean"/>
              </a:rPr>
              <a:t>Dashboard View - Power </a:t>
            </a:r>
            <a:r>
              <a:rPr lang="en-US" sz="4800" dirty="0" smtClean="0">
                <a:solidFill>
                  <a:srgbClr val="FFFF00"/>
                </a:solidFill>
                <a:latin typeface="Century" panose="02040604050505020304" pitchFamily="18" charset="0"/>
                <a:ea typeface="Century Gothic Paneuropean"/>
                <a:cs typeface="Century Gothic Paneuropean"/>
                <a:sym typeface="Century Gothic Paneuropean"/>
              </a:rPr>
              <a:t>BI,</a:t>
            </a:r>
            <a:r>
              <a:rPr lang="en-US" sz="4800" dirty="0">
                <a:solidFill>
                  <a:srgbClr val="FFFF00"/>
                </a:solidFill>
                <a:latin typeface="Century" panose="02040604050505020304" pitchFamily="18" charset="0"/>
                <a:ea typeface="Century Gothic Paneuropean"/>
                <a:cs typeface="Century Gothic Paneuropean"/>
                <a:sym typeface="Century Gothic Paneuropean"/>
              </a:rPr>
              <a:t> </a:t>
            </a:r>
            <a:r>
              <a:rPr lang="en-US" sz="4800" dirty="0" smtClean="0">
                <a:solidFill>
                  <a:srgbClr val="FFFF00"/>
                </a:solidFill>
                <a:latin typeface="Century" panose="02040604050505020304" pitchFamily="18" charset="0"/>
                <a:ea typeface="Century Gothic Paneuropean"/>
                <a:cs typeface="Century Gothic Paneuropean"/>
                <a:sym typeface="Century Gothic Paneuropean"/>
              </a:rPr>
              <a:t>Tableau, Excel &amp; SQL</a:t>
            </a:r>
            <a:endParaRPr lang="en-US" sz="4800" dirty="0">
              <a:solidFill>
                <a:srgbClr val="FFFF00"/>
              </a:solidFill>
              <a:latin typeface="Century" panose="02040604050505020304" pitchFamily="18" charset="0"/>
              <a:ea typeface="Century Gothic Paneuropean"/>
              <a:cs typeface="Century Gothic Paneuropean"/>
              <a:sym typeface="Century Gothic Paneuropean"/>
            </a:endParaRPr>
          </a:p>
          <a:p>
            <a:pPr>
              <a:lnSpc>
                <a:spcPts val="4095"/>
              </a:lnSpc>
            </a:pPr>
            <a:endParaRPr lang="en-US" dirty="0">
              <a:solidFill>
                <a:srgbClr val="FFFFFF"/>
              </a:solidFill>
              <a:latin typeface="Century Gothic Paneuropean"/>
              <a:ea typeface="Century Gothic Paneuropean"/>
              <a:cs typeface="Century Gothic Paneuropean"/>
              <a:sym typeface="Century Gothic Paneuropean"/>
            </a:endParaRPr>
          </a:p>
        </p:txBody>
      </p:sp>
    </p:spTree>
    <p:extLst>
      <p:ext uri="{BB962C8B-B14F-4D97-AF65-F5344CB8AC3E}">
        <p14:creationId xmlns:p14="http://schemas.microsoft.com/office/powerpoint/2010/main" val="3917132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FFFF0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ext 0"/>
          <p:cNvSpPr/>
          <p:nvPr/>
        </p:nvSpPr>
        <p:spPr>
          <a:xfrm>
            <a:off x="667666" y="493833"/>
            <a:ext cx="784740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Corben" pitchFamily="34" charset="0"/>
                <a:ea typeface="Corben" pitchFamily="34" charset="-122"/>
                <a:cs typeface="Corben" pitchFamily="34" charset="-120"/>
              </a:rPr>
              <a:t>Key Takeaways and Gratitude</a:t>
            </a:r>
            <a:endParaRPr lang="en-US" sz="4450" dirty="0"/>
          </a:p>
        </p:txBody>
      </p:sp>
      <p:sp>
        <p:nvSpPr>
          <p:cNvPr id="3" name="Text 1"/>
          <p:cNvSpPr/>
          <p:nvPr/>
        </p:nvSpPr>
        <p:spPr>
          <a:xfrm>
            <a:off x="793790" y="29409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Analytical Skills</a:t>
            </a:r>
            <a:endParaRPr lang="en-US" sz="2200" dirty="0"/>
          </a:p>
        </p:txBody>
      </p:sp>
      <p:sp>
        <p:nvSpPr>
          <p:cNvPr id="4" name="Text 2"/>
          <p:cNvSpPr/>
          <p:nvPr/>
        </p:nvSpPr>
        <p:spPr>
          <a:xfrm>
            <a:off x="793790" y="3522107"/>
            <a:ext cx="3978116" cy="362903"/>
          </a:xfrm>
          <a:prstGeom prst="rect">
            <a:avLst/>
          </a:prstGeom>
          <a:noFill/>
          <a:ln/>
        </p:spPr>
        <p:txBody>
          <a:bodyPr wrap="none" lIns="0" tIns="0" rIns="0" bIns="0" rtlCol="0" anchor="t"/>
          <a:lstStyle/>
          <a:p>
            <a:pPr indent="0">
              <a:lnSpc>
                <a:spcPts val="2850"/>
              </a:lnSpc>
              <a:buNone/>
            </a:pPr>
            <a:r>
              <a:rPr lang="en-US" sz="2400" dirty="0">
                <a:solidFill>
                  <a:srgbClr val="404155"/>
                </a:solidFill>
                <a:latin typeface="Nobile" pitchFamily="34" charset="0"/>
                <a:ea typeface="Nobile" pitchFamily="34" charset="-122"/>
                <a:cs typeface="Nobile" pitchFamily="34" charset="-120"/>
              </a:rPr>
              <a:t>Hone data analysis skills</a:t>
            </a:r>
          </a:p>
        </p:txBody>
      </p:sp>
      <p:sp>
        <p:nvSpPr>
          <p:cNvPr id="5" name="Text 3"/>
          <p:cNvSpPr/>
          <p:nvPr/>
        </p:nvSpPr>
        <p:spPr>
          <a:xfrm>
            <a:off x="793790" y="4089083"/>
            <a:ext cx="3978116" cy="362903"/>
          </a:xfrm>
          <a:prstGeom prst="rect">
            <a:avLst/>
          </a:prstGeom>
          <a:noFill/>
          <a:ln/>
        </p:spPr>
        <p:txBody>
          <a:bodyPr wrap="none" lIns="0" tIns="0" rIns="0" bIns="0" rtlCol="0" anchor="t"/>
          <a:lstStyle/>
          <a:p>
            <a:pPr indent="0">
              <a:lnSpc>
                <a:spcPts val="2850"/>
              </a:lnSpc>
              <a:buNone/>
            </a:pPr>
            <a:r>
              <a:rPr lang="en-US" sz="2400" dirty="0">
                <a:solidFill>
                  <a:srgbClr val="404155"/>
                </a:solidFill>
                <a:latin typeface="Nobile" pitchFamily="34" charset="0"/>
                <a:ea typeface="Nobile" pitchFamily="34" charset="-122"/>
                <a:cs typeface="Nobile" pitchFamily="34" charset="-120"/>
              </a:rPr>
              <a:t>Apply models effectively</a:t>
            </a:r>
          </a:p>
        </p:txBody>
      </p:sp>
      <p:pic>
        <p:nvPicPr>
          <p:cNvPr id="6" name="Image 0" descr="preencoded.png"/>
          <p:cNvPicPr>
            <a:picLocks noChangeAspect="1"/>
          </p:cNvPicPr>
          <p:nvPr/>
        </p:nvPicPr>
        <p:blipFill>
          <a:blip r:embed="rId3"/>
          <a:stretch>
            <a:fillRect/>
          </a:stretch>
        </p:blipFill>
        <p:spPr>
          <a:xfrm>
            <a:off x="4190048" y="1324303"/>
            <a:ext cx="5568807" cy="4508938"/>
          </a:xfrm>
          <a:prstGeom prst="rect">
            <a:avLst/>
          </a:prstGeom>
        </p:spPr>
      </p:pic>
      <p:sp>
        <p:nvSpPr>
          <p:cNvPr id="7" name="Text 4"/>
          <p:cNvSpPr/>
          <p:nvPr/>
        </p:nvSpPr>
        <p:spPr>
          <a:xfrm>
            <a:off x="9872067" y="294096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Corben" pitchFamily="34" charset="0"/>
                <a:ea typeface="Corben" pitchFamily="34" charset="-122"/>
                <a:cs typeface="Corben" pitchFamily="34" charset="-120"/>
              </a:rPr>
              <a:t>Actionable Feedback</a:t>
            </a:r>
            <a:endParaRPr lang="en-US" sz="2200" dirty="0"/>
          </a:p>
        </p:txBody>
      </p:sp>
      <p:sp>
        <p:nvSpPr>
          <p:cNvPr id="8" name="Text 5"/>
          <p:cNvSpPr/>
          <p:nvPr/>
        </p:nvSpPr>
        <p:spPr>
          <a:xfrm>
            <a:off x="9872067" y="3522107"/>
            <a:ext cx="3978116" cy="362903"/>
          </a:xfrm>
          <a:prstGeom prst="rect">
            <a:avLst/>
          </a:prstGeom>
          <a:noFill/>
          <a:ln/>
        </p:spPr>
        <p:txBody>
          <a:bodyPr wrap="none" lIns="0" tIns="0" rIns="0" bIns="0" rtlCol="0" anchor="t"/>
          <a:lstStyle/>
          <a:p>
            <a:pPr marL="0" indent="0" algn="l">
              <a:lnSpc>
                <a:spcPts val="2850"/>
              </a:lnSpc>
              <a:buNone/>
            </a:pPr>
            <a:r>
              <a:rPr lang="en-US" sz="2400" dirty="0">
                <a:solidFill>
                  <a:srgbClr val="404155"/>
                </a:solidFill>
                <a:latin typeface="Nobile" pitchFamily="34" charset="0"/>
                <a:ea typeface="Nobile" pitchFamily="34" charset="-122"/>
                <a:cs typeface="Nobile" pitchFamily="34" charset="-120"/>
              </a:rPr>
              <a:t>Address areas for improvement</a:t>
            </a:r>
            <a:endParaRPr lang="en-US" sz="2400" dirty="0"/>
          </a:p>
        </p:txBody>
      </p:sp>
      <p:sp>
        <p:nvSpPr>
          <p:cNvPr id="9" name="Text 6"/>
          <p:cNvSpPr/>
          <p:nvPr/>
        </p:nvSpPr>
        <p:spPr>
          <a:xfrm>
            <a:off x="9872067" y="4089083"/>
            <a:ext cx="3978116" cy="362903"/>
          </a:xfrm>
          <a:prstGeom prst="rect">
            <a:avLst/>
          </a:prstGeom>
          <a:noFill/>
          <a:ln/>
        </p:spPr>
        <p:txBody>
          <a:bodyPr wrap="none" lIns="0" tIns="0" rIns="0" bIns="0" rtlCol="0" anchor="t"/>
          <a:lstStyle/>
          <a:p>
            <a:pPr>
              <a:lnSpc>
                <a:spcPts val="2850"/>
              </a:lnSpc>
            </a:pPr>
            <a:r>
              <a:rPr lang="en-US" sz="2400" dirty="0">
                <a:solidFill>
                  <a:srgbClr val="404155"/>
                </a:solidFill>
                <a:latin typeface="Nobile" pitchFamily="34" charset="0"/>
                <a:ea typeface="Nobile" pitchFamily="34" charset="-122"/>
                <a:cs typeface="Nobile" pitchFamily="34" charset="-120"/>
              </a:rPr>
              <a:t>Drive practical implementation</a:t>
            </a:r>
          </a:p>
        </p:txBody>
      </p:sp>
      <p:sp>
        <p:nvSpPr>
          <p:cNvPr id="10" name="Text 7"/>
          <p:cNvSpPr/>
          <p:nvPr/>
        </p:nvSpPr>
        <p:spPr>
          <a:xfrm>
            <a:off x="793790" y="6201370"/>
            <a:ext cx="13042821" cy="362903"/>
          </a:xfrm>
          <a:prstGeom prst="rect">
            <a:avLst/>
          </a:prstGeom>
          <a:noFill/>
          <a:ln/>
        </p:spPr>
        <p:txBody>
          <a:bodyPr wrap="none" lIns="0" tIns="0" rIns="0" bIns="0" rtlCol="0" anchor="t"/>
          <a:lstStyle/>
          <a:p>
            <a:pPr>
              <a:lnSpc>
                <a:spcPts val="2850"/>
              </a:lnSpc>
            </a:pPr>
            <a:r>
              <a:rPr lang="en-US" sz="3200" dirty="0">
                <a:solidFill>
                  <a:srgbClr val="404155"/>
                </a:solidFill>
                <a:latin typeface="Nobile" pitchFamily="34" charset="0"/>
                <a:ea typeface="Nobile" pitchFamily="34" charset="-122"/>
                <a:cs typeface="Nobile" pitchFamily="34" charset="-120"/>
              </a:rPr>
              <a:t>Thank you for active participation, valuable insights, and collaborative spirit.</a:t>
            </a:r>
          </a:p>
        </p:txBody>
      </p:sp>
    </p:spTree>
    <p:extLst>
      <p:ext uri="{BB962C8B-B14F-4D97-AF65-F5344CB8AC3E}">
        <p14:creationId xmlns:p14="http://schemas.microsoft.com/office/powerpoint/2010/main" val="17707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9260" y="1081445"/>
            <a:ext cx="7645479" cy="1427083"/>
          </a:xfrm>
          <a:prstGeom prst="rect">
            <a:avLst/>
          </a:prstGeom>
          <a:noFill/>
          <a:ln/>
        </p:spPr>
        <p:txBody>
          <a:bodyPr wrap="square" lIns="0" tIns="0" rIns="0" bIns="0" rtlCol="0" anchor="t"/>
          <a:lstStyle/>
          <a:p>
            <a:pPr marL="0" indent="0" algn="l">
              <a:lnSpc>
                <a:spcPts val="5600"/>
              </a:lnSpc>
              <a:buNone/>
            </a:pPr>
            <a:r>
              <a:rPr lang="en-US" sz="4450" b="1" dirty="0">
                <a:solidFill>
                  <a:srgbClr val="FFB393"/>
                </a:solidFill>
                <a:latin typeface="Brygada 1918 Bold" pitchFamily="34" charset="0"/>
                <a:ea typeface="Brygada 1918 Bold" pitchFamily="34" charset="-122"/>
                <a:cs typeface="Brygada 1918 Bold" pitchFamily="34" charset="-120"/>
              </a:rPr>
              <a:t>The Role of a Data Analyst in the Stock Market</a:t>
            </a:r>
            <a:endParaRPr lang="en-US" sz="4450" dirty="0"/>
          </a:p>
        </p:txBody>
      </p:sp>
      <p:sp>
        <p:nvSpPr>
          <p:cNvPr id="4" name="Shape 1"/>
          <p:cNvSpPr/>
          <p:nvPr/>
        </p:nvSpPr>
        <p:spPr>
          <a:xfrm>
            <a:off x="749260" y="3070503"/>
            <a:ext cx="481727" cy="481727"/>
          </a:xfrm>
          <a:prstGeom prst="roundRect">
            <a:avLst>
              <a:gd name="adj" fmla="val 6667"/>
            </a:avLst>
          </a:prstGeom>
          <a:solidFill>
            <a:srgbClr val="4D1529"/>
          </a:solidFill>
          <a:ln/>
        </p:spPr>
      </p:sp>
      <p:pic>
        <p:nvPicPr>
          <p:cNvPr id="5" name="Image 1" descr="preencoded.png"/>
          <p:cNvPicPr>
            <a:picLocks noChangeAspect="1"/>
          </p:cNvPicPr>
          <p:nvPr/>
        </p:nvPicPr>
        <p:blipFill>
          <a:blip r:embed="rId4"/>
          <a:stretch>
            <a:fillRect/>
          </a:stretch>
        </p:blipFill>
        <p:spPr>
          <a:xfrm>
            <a:off x="818852" y="3097292"/>
            <a:ext cx="342543" cy="428149"/>
          </a:xfrm>
          <a:prstGeom prst="rect">
            <a:avLst/>
          </a:prstGeom>
        </p:spPr>
      </p:pic>
      <p:sp>
        <p:nvSpPr>
          <p:cNvPr id="6" name="Text 2"/>
          <p:cNvSpPr/>
          <p:nvPr/>
        </p:nvSpPr>
        <p:spPr>
          <a:xfrm>
            <a:off x="1445062" y="3070503"/>
            <a:ext cx="3019901" cy="713661"/>
          </a:xfrm>
          <a:prstGeom prst="rect">
            <a:avLst/>
          </a:prstGeom>
          <a:noFill/>
          <a:ln/>
        </p:spPr>
        <p:txBody>
          <a:bodyPr wrap="squar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Transforming Raw Data</a:t>
            </a:r>
            <a:endParaRPr lang="en-US" sz="2200" dirty="0"/>
          </a:p>
        </p:txBody>
      </p:sp>
      <p:sp>
        <p:nvSpPr>
          <p:cNvPr id="7" name="Text 3"/>
          <p:cNvSpPr/>
          <p:nvPr/>
        </p:nvSpPr>
        <p:spPr>
          <a:xfrm>
            <a:off x="1445062" y="3912513"/>
            <a:ext cx="3019901"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Converting data into actionable insights.</a:t>
            </a:r>
            <a:endParaRPr lang="en-US" sz="1650" dirty="0"/>
          </a:p>
        </p:txBody>
      </p:sp>
      <p:sp>
        <p:nvSpPr>
          <p:cNvPr id="8" name="Shape 4"/>
          <p:cNvSpPr/>
          <p:nvPr/>
        </p:nvSpPr>
        <p:spPr>
          <a:xfrm>
            <a:off x="4679037" y="3070503"/>
            <a:ext cx="481727" cy="481727"/>
          </a:xfrm>
          <a:prstGeom prst="roundRect">
            <a:avLst>
              <a:gd name="adj" fmla="val 6667"/>
            </a:avLst>
          </a:prstGeom>
          <a:solidFill>
            <a:srgbClr val="4D1529"/>
          </a:solidFill>
          <a:ln/>
        </p:spPr>
      </p:sp>
      <p:pic>
        <p:nvPicPr>
          <p:cNvPr id="9" name="Image 2" descr="preencoded.png"/>
          <p:cNvPicPr>
            <a:picLocks noChangeAspect="1"/>
          </p:cNvPicPr>
          <p:nvPr/>
        </p:nvPicPr>
        <p:blipFill>
          <a:blip r:embed="rId5"/>
          <a:stretch>
            <a:fillRect/>
          </a:stretch>
        </p:blipFill>
        <p:spPr>
          <a:xfrm>
            <a:off x="4748629" y="3097292"/>
            <a:ext cx="342543" cy="428149"/>
          </a:xfrm>
          <a:prstGeom prst="rect">
            <a:avLst/>
          </a:prstGeom>
        </p:spPr>
      </p:pic>
      <p:sp>
        <p:nvSpPr>
          <p:cNvPr id="10" name="Text 5"/>
          <p:cNvSpPr/>
          <p:nvPr/>
        </p:nvSpPr>
        <p:spPr>
          <a:xfrm>
            <a:off x="5374838" y="3070503"/>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Identifying Trends</a:t>
            </a:r>
            <a:endParaRPr lang="en-US" sz="2200" dirty="0"/>
          </a:p>
        </p:txBody>
      </p:sp>
      <p:sp>
        <p:nvSpPr>
          <p:cNvPr id="11" name="Text 6"/>
          <p:cNvSpPr/>
          <p:nvPr/>
        </p:nvSpPr>
        <p:spPr>
          <a:xfrm>
            <a:off x="5374838" y="3555683"/>
            <a:ext cx="3019901" cy="684848"/>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Spotting patterns and anomalies.</a:t>
            </a:r>
            <a:endParaRPr lang="en-US" sz="1650" dirty="0"/>
          </a:p>
        </p:txBody>
      </p:sp>
      <p:sp>
        <p:nvSpPr>
          <p:cNvPr id="12" name="Shape 7"/>
          <p:cNvSpPr/>
          <p:nvPr/>
        </p:nvSpPr>
        <p:spPr>
          <a:xfrm>
            <a:off x="749260" y="5052298"/>
            <a:ext cx="481727" cy="481727"/>
          </a:xfrm>
          <a:prstGeom prst="roundRect">
            <a:avLst>
              <a:gd name="adj" fmla="val 6667"/>
            </a:avLst>
          </a:prstGeom>
          <a:solidFill>
            <a:srgbClr val="4D1529"/>
          </a:solidFill>
          <a:ln/>
        </p:spPr>
      </p:sp>
      <p:pic>
        <p:nvPicPr>
          <p:cNvPr id="13" name="Image 3" descr="preencoded.png"/>
          <p:cNvPicPr>
            <a:picLocks noChangeAspect="1"/>
          </p:cNvPicPr>
          <p:nvPr/>
        </p:nvPicPr>
        <p:blipFill>
          <a:blip r:embed="rId6"/>
          <a:stretch>
            <a:fillRect/>
          </a:stretch>
        </p:blipFill>
        <p:spPr>
          <a:xfrm>
            <a:off x="818852" y="5079087"/>
            <a:ext cx="342543" cy="428149"/>
          </a:xfrm>
          <a:prstGeom prst="rect">
            <a:avLst/>
          </a:prstGeom>
        </p:spPr>
      </p:pic>
      <p:sp>
        <p:nvSpPr>
          <p:cNvPr id="14" name="Text 8"/>
          <p:cNvSpPr/>
          <p:nvPr/>
        </p:nvSpPr>
        <p:spPr>
          <a:xfrm>
            <a:off x="1445062" y="5052298"/>
            <a:ext cx="2854643" cy="356830"/>
          </a:xfrm>
          <a:prstGeom prst="rect">
            <a:avLst/>
          </a:prstGeom>
          <a:noFill/>
          <a:ln/>
        </p:spPr>
        <p:txBody>
          <a:bodyPr wrap="none" lIns="0" tIns="0" rIns="0" bIns="0" rtlCol="0" anchor="t"/>
          <a:lstStyle/>
          <a:p>
            <a:pPr marL="0" indent="0" algn="l">
              <a:lnSpc>
                <a:spcPts val="2800"/>
              </a:lnSpc>
              <a:buNone/>
            </a:pPr>
            <a:r>
              <a:rPr lang="en-US" sz="2200" b="1" dirty="0">
                <a:solidFill>
                  <a:srgbClr val="F4CAB8"/>
                </a:solidFill>
                <a:latin typeface="Brygada 1918 Bold" pitchFamily="34" charset="0"/>
                <a:ea typeface="Brygada 1918 Bold" pitchFamily="34" charset="-122"/>
                <a:cs typeface="Brygada 1918 Bold" pitchFamily="34" charset="-120"/>
              </a:rPr>
              <a:t>Predictive Modeling</a:t>
            </a:r>
            <a:endParaRPr lang="en-US" sz="2200" dirty="0"/>
          </a:p>
        </p:txBody>
      </p:sp>
      <p:sp>
        <p:nvSpPr>
          <p:cNvPr id="15" name="Text 9"/>
          <p:cNvSpPr/>
          <p:nvPr/>
        </p:nvSpPr>
        <p:spPr>
          <a:xfrm>
            <a:off x="1445062" y="5537478"/>
            <a:ext cx="6949678" cy="342424"/>
          </a:xfrm>
          <a:prstGeom prst="rect">
            <a:avLst/>
          </a:prstGeom>
          <a:noFill/>
          <a:ln/>
        </p:spPr>
        <p:txBody>
          <a:bodyPr wrap="non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Forecasting market behavior.</a:t>
            </a:r>
            <a:endParaRPr lang="en-US" sz="1650" dirty="0"/>
          </a:p>
        </p:txBody>
      </p:sp>
      <p:sp>
        <p:nvSpPr>
          <p:cNvPr id="16" name="Text 10"/>
          <p:cNvSpPr/>
          <p:nvPr/>
        </p:nvSpPr>
        <p:spPr>
          <a:xfrm>
            <a:off x="749260" y="6120765"/>
            <a:ext cx="7645479" cy="1027271"/>
          </a:xfrm>
          <a:prstGeom prst="rect">
            <a:avLst/>
          </a:prstGeom>
          <a:noFill/>
          <a:ln/>
        </p:spPr>
        <p:txBody>
          <a:bodyPr wrap="square" lIns="0" tIns="0" rIns="0" bIns="0" rtlCol="0" anchor="t"/>
          <a:lstStyle/>
          <a:p>
            <a:pPr marL="0" indent="0" algn="l">
              <a:lnSpc>
                <a:spcPts val="2650"/>
              </a:lnSpc>
              <a:buNone/>
            </a:pPr>
            <a:r>
              <a:rPr lang="en-US" sz="1650" dirty="0">
                <a:solidFill>
                  <a:srgbClr val="F4CAB8"/>
                </a:solidFill>
                <a:latin typeface="Montserrat Medium" pitchFamily="34" charset="0"/>
                <a:ea typeface="Montserrat Medium" pitchFamily="34" charset="-122"/>
                <a:cs typeface="Montserrat Medium" pitchFamily="34" charset="-120"/>
              </a:rPr>
              <a:t>Data analysts play a crucial role. They transform raw data into strategic insights. They forecast market trends and reduce risks. This data-driven approach maximizes investment returns.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81063" y="2063710"/>
            <a:ext cx="5594747" cy="699254"/>
          </a:xfrm>
          <a:prstGeom prst="rect">
            <a:avLst/>
          </a:prstGeom>
          <a:noFill/>
          <a:ln/>
        </p:spPr>
        <p:txBody>
          <a:bodyPr wrap="none" lIns="0" tIns="0" rIns="0" bIns="0" rtlCol="0" anchor="t"/>
          <a:lstStyle/>
          <a:p>
            <a:pPr marL="0" marR="0" lvl="0" indent="0" algn="l" defTabSz="914400" rtl="0" eaLnBrk="1" fontAlgn="auto" latinLnBrk="0" hangingPunct="1">
              <a:lnSpc>
                <a:spcPts val="5500"/>
              </a:lnSpc>
              <a:spcBef>
                <a:spcPts val="0"/>
              </a:spcBef>
              <a:spcAft>
                <a:spcPts val="0"/>
              </a:spcAft>
              <a:buClrTx/>
              <a:buSzTx/>
              <a:buFontTx/>
              <a:buNone/>
              <a:tabLst/>
              <a:defRPr/>
            </a:pPr>
            <a:r>
              <a:rPr lang="en-US" sz="4400" noProof="0" dirty="0" smtClean="0">
                <a:solidFill>
                  <a:srgbClr val="C6BFEE"/>
                </a:solidFill>
                <a:latin typeface="Prompt Medium" pitchFamily="34" charset="0"/>
                <a:ea typeface="Prompt Medium" pitchFamily="34" charset="-122"/>
                <a:cs typeface="Prompt Medium" pitchFamily="34" charset="-120"/>
              </a:rPr>
              <a:t>P</a:t>
            </a:r>
            <a:r>
              <a:rPr kumimoji="0" lang="en-US" sz="4400" b="0" i="0" u="none" strike="noStrike" kern="1200" cap="none" spc="0" normalizeH="0" baseline="0" noProof="0" dirty="0" smtClean="0">
                <a:ln>
                  <a:noFill/>
                </a:ln>
                <a:solidFill>
                  <a:srgbClr val="C6BFEE"/>
                </a:solidFill>
                <a:effectLst/>
                <a:uLnTx/>
                <a:uFillTx/>
                <a:latin typeface="Prompt Medium" pitchFamily="34" charset="0"/>
                <a:ea typeface="Prompt Medium" pitchFamily="34" charset="-122"/>
                <a:cs typeface="Prompt Medium" pitchFamily="34" charset="-120"/>
              </a:rPr>
              <a:t>roject </a:t>
            </a:r>
            <a:r>
              <a:rPr kumimoji="0" lang="en-US" sz="4400" b="0" i="0" u="none" strike="noStrike" kern="1200" cap="none" spc="0" normalizeH="0" baseline="0" noProof="0" dirty="0">
                <a:ln>
                  <a:noFill/>
                </a:ln>
                <a:solidFill>
                  <a:srgbClr val="C6BFEE"/>
                </a:solidFill>
                <a:effectLst/>
                <a:uLnTx/>
                <a:uFillTx/>
                <a:latin typeface="Prompt Medium" pitchFamily="34" charset="0"/>
                <a:ea typeface="Prompt Medium" pitchFamily="34" charset="-122"/>
                <a:cs typeface="Prompt Medium" pitchFamily="34" charset="-120"/>
              </a:rPr>
              <a:t>Overview</a:t>
            </a:r>
            <a:endParaRPr kumimoji="0" lang="en-US" sz="4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 1"/>
          <p:cNvSpPr/>
          <p:nvPr/>
        </p:nvSpPr>
        <p:spPr>
          <a:xfrm>
            <a:off x="881063" y="3392210"/>
            <a:ext cx="3356848" cy="419457"/>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6BFEE"/>
                </a:solidFill>
                <a:effectLst/>
                <a:uLnTx/>
                <a:uFillTx/>
                <a:latin typeface="Prompt Medium" pitchFamily="34" charset="0"/>
                <a:ea typeface="Prompt Medium" pitchFamily="34" charset="-122"/>
                <a:cs typeface="Prompt Medium" pitchFamily="34" charset="-120"/>
              </a:rPr>
              <a:t>Objectives</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2"/>
          <p:cNvSpPr/>
          <p:nvPr/>
        </p:nvSpPr>
        <p:spPr>
          <a:xfrm>
            <a:off x="881063" y="4063365"/>
            <a:ext cx="6127075" cy="402908"/>
          </a:xfrm>
          <a:prstGeom prst="rect">
            <a:avLst/>
          </a:prstGeom>
          <a:noFill/>
          <a:ln/>
        </p:spPr>
        <p:txBody>
          <a:bodyPr wrap="none" lIns="0" tIns="0" rIns="0" bIns="0" rtlCol="0" anchor="t"/>
          <a:lstStyle/>
          <a:p>
            <a:pPr marL="0" marR="0" lvl="0" indent="0" algn="l" defTabSz="914400" rtl="0" eaLnBrk="1" fontAlgn="auto" latinLnBrk="0" hangingPunct="1">
              <a:lnSpc>
                <a:spcPts val="315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Analyze major tech stocks using historical data.</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3"/>
          <p:cNvSpPr/>
          <p:nvPr/>
        </p:nvSpPr>
        <p:spPr>
          <a:xfrm>
            <a:off x="881063" y="4692848"/>
            <a:ext cx="6127075" cy="402908"/>
          </a:xfrm>
          <a:prstGeom prst="rect">
            <a:avLst/>
          </a:prstGeom>
          <a:noFill/>
          <a:ln/>
        </p:spPr>
        <p:txBody>
          <a:bodyPr wrap="none" lIns="0" tIns="0" rIns="0" bIns="0" rtlCol="0" anchor="t"/>
          <a:lstStyle/>
          <a:p>
            <a:pPr marL="342900" marR="0" lvl="0" indent="-342900" algn="l" defTabSz="914400" rtl="0" eaLnBrk="1" fontAlgn="auto" latinLnBrk="0" hangingPunct="1">
              <a:lnSpc>
                <a:spcPts val="3150"/>
              </a:lnSpc>
              <a:spcBef>
                <a:spcPts val="0"/>
              </a:spcBef>
              <a:spcAft>
                <a:spcPts val="0"/>
              </a:spcAft>
              <a:buClrTx/>
              <a:buSzPct val="100000"/>
              <a:buFontTx/>
              <a:buChar char="•"/>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Identify key market indicators.</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4"/>
          <p:cNvSpPr/>
          <p:nvPr/>
        </p:nvSpPr>
        <p:spPr>
          <a:xfrm>
            <a:off x="881063" y="5183862"/>
            <a:ext cx="6127075" cy="402908"/>
          </a:xfrm>
          <a:prstGeom prst="rect">
            <a:avLst/>
          </a:prstGeom>
          <a:noFill/>
          <a:ln/>
        </p:spPr>
        <p:txBody>
          <a:bodyPr wrap="none" lIns="0" tIns="0" rIns="0" bIns="0" rtlCol="0" anchor="t"/>
          <a:lstStyle/>
          <a:p>
            <a:pPr marL="342900" marR="0" lvl="0" indent="-342900" algn="l" defTabSz="914400" rtl="0" eaLnBrk="1" fontAlgn="auto" latinLnBrk="0" hangingPunct="1">
              <a:lnSpc>
                <a:spcPts val="3150"/>
              </a:lnSpc>
              <a:spcBef>
                <a:spcPts val="0"/>
              </a:spcBef>
              <a:spcAft>
                <a:spcPts val="0"/>
              </a:spcAft>
              <a:buClrTx/>
              <a:buSzPct val="100000"/>
              <a:buFontTx/>
              <a:buChar char="•"/>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Assess price trends and volatility.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5"/>
          <p:cNvSpPr/>
          <p:nvPr/>
        </p:nvSpPr>
        <p:spPr>
          <a:xfrm>
            <a:off x="881063" y="5674876"/>
            <a:ext cx="6127075" cy="402908"/>
          </a:xfrm>
          <a:prstGeom prst="rect">
            <a:avLst/>
          </a:prstGeom>
          <a:noFill/>
          <a:ln/>
        </p:spPr>
        <p:txBody>
          <a:bodyPr wrap="none" lIns="0" tIns="0" rIns="0" bIns="0" rtlCol="0" anchor="t"/>
          <a:lstStyle/>
          <a:p>
            <a:pPr marL="342900" marR="0" lvl="0" indent="-342900" algn="l" defTabSz="914400" rtl="0" eaLnBrk="1" fontAlgn="auto" latinLnBrk="0" hangingPunct="1">
              <a:lnSpc>
                <a:spcPts val="3150"/>
              </a:lnSpc>
              <a:spcBef>
                <a:spcPts val="0"/>
              </a:spcBef>
              <a:spcAft>
                <a:spcPts val="0"/>
              </a:spcAft>
              <a:buClrTx/>
              <a:buSzPct val="100000"/>
              <a:buFontTx/>
              <a:buChar char="•"/>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Apply technical analysis tools.</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6"/>
          <p:cNvSpPr/>
          <p:nvPr/>
        </p:nvSpPr>
        <p:spPr>
          <a:xfrm>
            <a:off x="7629882" y="3392210"/>
            <a:ext cx="3356848" cy="419457"/>
          </a:xfrm>
          <a:prstGeom prst="rect">
            <a:avLst/>
          </a:prstGeom>
          <a:noFill/>
          <a:ln/>
        </p:spPr>
        <p:txBody>
          <a:bodyPr wrap="none" lIns="0" tIns="0" rIns="0" bIns="0" rtlCol="0" anchor="t"/>
          <a:lstStyle/>
          <a:p>
            <a:pPr marL="0" marR="0" lvl="0" indent="0" algn="l" defTabSz="914400" rtl="0" eaLnBrk="1" fontAlgn="auto" latinLnBrk="0" hangingPunct="1">
              <a:lnSpc>
                <a:spcPts val="33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C6BFEE"/>
                </a:solidFill>
                <a:effectLst/>
                <a:uLnTx/>
                <a:uFillTx/>
                <a:latin typeface="Prompt Medium" pitchFamily="34" charset="0"/>
                <a:ea typeface="Prompt Medium" pitchFamily="34" charset="-122"/>
                <a:cs typeface="Prompt Medium" pitchFamily="34" charset="-120"/>
              </a:rPr>
              <a:t>Tools Used</a:t>
            </a: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7"/>
          <p:cNvSpPr/>
          <p:nvPr/>
        </p:nvSpPr>
        <p:spPr>
          <a:xfrm>
            <a:off x="7629882" y="4063365"/>
            <a:ext cx="6127075" cy="402908"/>
          </a:xfrm>
          <a:prstGeom prst="rect">
            <a:avLst/>
          </a:prstGeom>
          <a:noFill/>
          <a:ln/>
        </p:spPr>
        <p:txBody>
          <a:bodyPr wrap="none" lIns="0" tIns="0" rIns="0" bIns="0" rtlCol="0" anchor="t"/>
          <a:lstStyle/>
          <a:p>
            <a:pPr marL="342900" marR="0" lvl="0" indent="-342900" algn="l" defTabSz="914400" rtl="0" eaLnBrk="1" fontAlgn="auto" latinLnBrk="0" hangingPunct="1">
              <a:lnSpc>
                <a:spcPts val="3150"/>
              </a:lnSpc>
              <a:spcBef>
                <a:spcPts val="0"/>
              </a:spcBef>
              <a:spcAft>
                <a:spcPts val="0"/>
              </a:spcAft>
              <a:buClrTx/>
              <a:buSzPct val="100000"/>
              <a:buFontTx/>
              <a:buChar char="•"/>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Power BI for data visualization.</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8"/>
          <p:cNvSpPr/>
          <p:nvPr/>
        </p:nvSpPr>
        <p:spPr>
          <a:xfrm>
            <a:off x="7629882" y="4554379"/>
            <a:ext cx="6127075" cy="402908"/>
          </a:xfrm>
          <a:prstGeom prst="rect">
            <a:avLst/>
          </a:prstGeom>
          <a:noFill/>
          <a:ln/>
        </p:spPr>
        <p:txBody>
          <a:bodyPr wrap="none" lIns="0" tIns="0" rIns="0" bIns="0" rtlCol="0" anchor="t"/>
          <a:lstStyle/>
          <a:p>
            <a:pPr marL="342900" marR="0" lvl="0" indent="-342900" algn="l" defTabSz="914400" rtl="0" eaLnBrk="1" fontAlgn="auto" latinLnBrk="0" hangingPunct="1">
              <a:lnSpc>
                <a:spcPts val="3150"/>
              </a:lnSpc>
              <a:spcBef>
                <a:spcPts val="0"/>
              </a:spcBef>
              <a:spcAft>
                <a:spcPts val="0"/>
              </a:spcAft>
              <a:buClrTx/>
              <a:buSzPct val="100000"/>
              <a:buFontTx/>
              <a:buChar char="•"/>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Tableau for interactive dashboards.</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9"/>
          <p:cNvSpPr/>
          <p:nvPr/>
        </p:nvSpPr>
        <p:spPr>
          <a:xfrm>
            <a:off x="7629882" y="5045393"/>
            <a:ext cx="6127075" cy="402908"/>
          </a:xfrm>
          <a:prstGeom prst="rect">
            <a:avLst/>
          </a:prstGeom>
          <a:noFill/>
          <a:ln/>
        </p:spPr>
        <p:txBody>
          <a:bodyPr wrap="none" lIns="0" tIns="0" rIns="0" bIns="0" rtlCol="0" anchor="t"/>
          <a:lstStyle/>
          <a:p>
            <a:pPr marL="342900" marR="0" lvl="0" indent="-342900" algn="l" defTabSz="914400" rtl="0" eaLnBrk="1" fontAlgn="auto" latinLnBrk="0" hangingPunct="1">
              <a:lnSpc>
                <a:spcPts val="3150"/>
              </a:lnSpc>
              <a:spcBef>
                <a:spcPts val="0"/>
              </a:spcBef>
              <a:spcAft>
                <a:spcPts val="0"/>
              </a:spcAft>
              <a:buClrTx/>
              <a:buSzPct val="100000"/>
              <a:buFontTx/>
              <a:buChar char="•"/>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Excel for data analysis</a:t>
            </a:r>
            <a:r>
              <a:rPr kumimoji="0" lang="en-US" sz="1950" b="0" i="0" u="none" strike="noStrike" kern="1200" cap="none" spc="0" normalizeH="0" baseline="0" noProof="0" dirty="0" smtClean="0">
                <a:ln>
                  <a:noFill/>
                </a:ln>
                <a:solidFill>
                  <a:srgbClr val="DAD8E9"/>
                </a:solidFill>
                <a:effectLst/>
                <a:uLnTx/>
                <a:uFillTx/>
                <a:latin typeface="Mukta Light" pitchFamily="34" charset="0"/>
                <a:ea typeface="Mukta Light" pitchFamily="34" charset="-122"/>
                <a:cs typeface="Mukta Light" pitchFamily="34" charset="-120"/>
              </a:rPr>
              <a:t>.</a:t>
            </a:r>
          </a:p>
          <a:p>
            <a:pPr marL="342900" indent="-342900">
              <a:lnSpc>
                <a:spcPts val="3150"/>
              </a:lnSpc>
              <a:buSzPct val="100000"/>
              <a:buFontTx/>
              <a:buChar char="•"/>
            </a:pPr>
            <a:r>
              <a:rPr lang="en-US" sz="1950" dirty="0" smtClean="0">
                <a:solidFill>
                  <a:srgbClr val="DAD8E9"/>
                </a:solidFill>
                <a:latin typeface="Mukta Light" pitchFamily="34" charset="0"/>
                <a:ea typeface="Mukta Light" pitchFamily="34" charset="-122"/>
                <a:cs typeface="Mukta Light" pitchFamily="34" charset="-120"/>
              </a:rPr>
              <a:t>SQL.</a:t>
            </a:r>
            <a:endParaRPr lang="en-US" sz="1950" dirty="0">
              <a:solidFill>
                <a:prstClr val="black"/>
              </a:solidFill>
              <a:latin typeface="Calibri" panose="020F0502020204030204"/>
            </a:endParaRPr>
          </a:p>
          <a:p>
            <a:pPr marL="342900" marR="0" lvl="0" indent="-342900" algn="l" defTabSz="914400" rtl="0" eaLnBrk="1" fontAlgn="auto" latinLnBrk="0" hangingPunct="1">
              <a:lnSpc>
                <a:spcPts val="3150"/>
              </a:lnSpc>
              <a:spcBef>
                <a:spcPts val="0"/>
              </a:spcBef>
              <a:spcAft>
                <a:spcPts val="0"/>
              </a:spcAft>
              <a:buClrTx/>
              <a:buSzPct val="100000"/>
              <a:buFontTx/>
              <a:buChar char="•"/>
              <a:tabLst/>
              <a:defRPr/>
            </a:pP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Picture 12"/>
          <p:cNvPicPr>
            <a:picLocks noChangeAspect="1"/>
          </p:cNvPicPr>
          <p:nvPr/>
        </p:nvPicPr>
        <p:blipFill>
          <a:blip r:embed="rId3"/>
          <a:stretch>
            <a:fillRect/>
          </a:stretch>
        </p:blipFill>
        <p:spPr>
          <a:xfrm>
            <a:off x="-1268" y="-31531"/>
            <a:ext cx="14631668" cy="2101805"/>
          </a:xfrm>
          <a:prstGeom prst="rect">
            <a:avLst/>
          </a:prstGeom>
        </p:spPr>
      </p:pic>
    </p:spTree>
    <p:extLst>
      <p:ext uri="{BB962C8B-B14F-4D97-AF65-F5344CB8AC3E}">
        <p14:creationId xmlns:p14="http://schemas.microsoft.com/office/powerpoint/2010/main" val="34396148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90059" y="553760"/>
            <a:ext cx="7736681" cy="2010251"/>
          </a:xfrm>
          <a:prstGeom prst="rect">
            <a:avLst/>
          </a:prstGeom>
          <a:noFill/>
          <a:ln/>
        </p:spPr>
        <p:txBody>
          <a:bodyPr wrap="square" lIns="0" tIns="0" rIns="0" bIns="0" rtlCol="0" anchor="t"/>
          <a:lstStyle/>
          <a:p>
            <a:pPr marL="0" indent="0" algn="l">
              <a:lnSpc>
                <a:spcPts val="5250"/>
              </a:lnSpc>
              <a:buNone/>
            </a:pPr>
            <a:r>
              <a:rPr lang="en-US" sz="4200" b="1" dirty="0">
                <a:solidFill>
                  <a:srgbClr val="FFB393"/>
                </a:solidFill>
                <a:latin typeface="Brygada 1918 Bold" pitchFamily="34" charset="0"/>
                <a:ea typeface="Brygada 1918 Bold" pitchFamily="34" charset="-122"/>
                <a:cs typeface="Brygada 1918 Bold" pitchFamily="34" charset="-120"/>
              </a:rPr>
              <a:t>Essential Analytical Techniques: Descriptive Statistics</a:t>
            </a:r>
            <a:endParaRPr lang="en-US" sz="4200" dirty="0"/>
          </a:p>
        </p:txBody>
      </p:sp>
      <p:pic>
        <p:nvPicPr>
          <p:cNvPr id="4" name="Image 1" descr="preencoded.png"/>
          <p:cNvPicPr>
            <a:picLocks noChangeAspect="1"/>
          </p:cNvPicPr>
          <p:nvPr/>
        </p:nvPicPr>
        <p:blipFill>
          <a:blip r:embed="rId4"/>
          <a:stretch>
            <a:fillRect/>
          </a:stretch>
        </p:blipFill>
        <p:spPr>
          <a:xfrm>
            <a:off x="6190059" y="2865596"/>
            <a:ext cx="1005245" cy="1206341"/>
          </a:xfrm>
          <a:prstGeom prst="rect">
            <a:avLst/>
          </a:prstGeom>
        </p:spPr>
      </p:pic>
      <p:sp>
        <p:nvSpPr>
          <p:cNvPr id="5" name="Text 1"/>
          <p:cNvSpPr/>
          <p:nvPr/>
        </p:nvSpPr>
        <p:spPr>
          <a:xfrm>
            <a:off x="7496889" y="3066574"/>
            <a:ext cx="2680930" cy="335161"/>
          </a:xfrm>
          <a:prstGeom prst="rect">
            <a:avLst/>
          </a:prstGeom>
          <a:noFill/>
          <a:ln/>
        </p:spPr>
        <p:txBody>
          <a:bodyPr wrap="none" lIns="0" tIns="0" rIns="0" bIns="0" rtlCol="0" anchor="t"/>
          <a:lstStyle/>
          <a:p>
            <a:pPr marL="0" indent="0" algn="l">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Central Tendency</a:t>
            </a:r>
            <a:endParaRPr lang="en-US" sz="2100" dirty="0"/>
          </a:p>
        </p:txBody>
      </p:sp>
      <p:sp>
        <p:nvSpPr>
          <p:cNvPr id="6" name="Text 2"/>
          <p:cNvSpPr/>
          <p:nvPr/>
        </p:nvSpPr>
        <p:spPr>
          <a:xfrm>
            <a:off x="7496889" y="3522345"/>
            <a:ext cx="6429851" cy="321707"/>
          </a:xfrm>
          <a:prstGeom prst="rect">
            <a:avLst/>
          </a:prstGeom>
          <a:noFill/>
          <a:ln/>
        </p:spPr>
        <p:txBody>
          <a:bodyPr wrap="none" lIns="0" tIns="0" rIns="0" bIns="0" rtlCol="0" anchor="t"/>
          <a:lstStyle/>
          <a:p>
            <a:pPr marL="0" indent="0" algn="l">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Mean, median, mode.</a:t>
            </a:r>
            <a:endParaRPr lang="en-US" sz="1550" dirty="0"/>
          </a:p>
        </p:txBody>
      </p:sp>
      <p:pic>
        <p:nvPicPr>
          <p:cNvPr id="7" name="Image 2" descr="preencoded.png"/>
          <p:cNvPicPr>
            <a:picLocks noChangeAspect="1"/>
          </p:cNvPicPr>
          <p:nvPr/>
        </p:nvPicPr>
        <p:blipFill>
          <a:blip r:embed="rId5"/>
          <a:stretch>
            <a:fillRect/>
          </a:stretch>
        </p:blipFill>
        <p:spPr>
          <a:xfrm>
            <a:off x="6190059" y="4071937"/>
            <a:ext cx="1005245" cy="1206341"/>
          </a:xfrm>
          <a:prstGeom prst="rect">
            <a:avLst/>
          </a:prstGeom>
        </p:spPr>
      </p:pic>
      <p:sp>
        <p:nvSpPr>
          <p:cNvPr id="8" name="Text 3"/>
          <p:cNvSpPr/>
          <p:nvPr/>
        </p:nvSpPr>
        <p:spPr>
          <a:xfrm>
            <a:off x="7496889" y="4272915"/>
            <a:ext cx="3002042" cy="335161"/>
          </a:xfrm>
          <a:prstGeom prst="rect">
            <a:avLst/>
          </a:prstGeom>
          <a:noFill/>
          <a:ln/>
        </p:spPr>
        <p:txBody>
          <a:bodyPr wrap="none" lIns="0" tIns="0" rIns="0" bIns="0" rtlCol="0" anchor="t"/>
          <a:lstStyle/>
          <a:p>
            <a:pPr marL="0" indent="0" algn="l">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Measures of Dispersion</a:t>
            </a:r>
            <a:endParaRPr lang="en-US" sz="2100" dirty="0"/>
          </a:p>
        </p:txBody>
      </p:sp>
      <p:sp>
        <p:nvSpPr>
          <p:cNvPr id="9" name="Text 4"/>
          <p:cNvSpPr/>
          <p:nvPr/>
        </p:nvSpPr>
        <p:spPr>
          <a:xfrm>
            <a:off x="7496889" y="4728686"/>
            <a:ext cx="6429851" cy="321707"/>
          </a:xfrm>
          <a:prstGeom prst="rect">
            <a:avLst/>
          </a:prstGeom>
          <a:noFill/>
          <a:ln/>
        </p:spPr>
        <p:txBody>
          <a:bodyPr wrap="none" lIns="0" tIns="0" rIns="0" bIns="0" rtlCol="0" anchor="t"/>
          <a:lstStyle/>
          <a:p>
            <a:pPr marL="0" indent="0" algn="l">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Standard deviation, variance.</a:t>
            </a:r>
            <a:endParaRPr lang="en-US" sz="1550" dirty="0"/>
          </a:p>
        </p:txBody>
      </p:sp>
      <p:pic>
        <p:nvPicPr>
          <p:cNvPr id="10" name="Image 3" descr="preencoded.png"/>
          <p:cNvPicPr>
            <a:picLocks noChangeAspect="1"/>
          </p:cNvPicPr>
          <p:nvPr/>
        </p:nvPicPr>
        <p:blipFill>
          <a:blip r:embed="rId6"/>
          <a:stretch>
            <a:fillRect/>
          </a:stretch>
        </p:blipFill>
        <p:spPr>
          <a:xfrm>
            <a:off x="6190059" y="5278279"/>
            <a:ext cx="1005245" cy="1206341"/>
          </a:xfrm>
          <a:prstGeom prst="rect">
            <a:avLst/>
          </a:prstGeom>
        </p:spPr>
      </p:pic>
      <p:sp>
        <p:nvSpPr>
          <p:cNvPr id="11" name="Text 5"/>
          <p:cNvSpPr/>
          <p:nvPr/>
        </p:nvSpPr>
        <p:spPr>
          <a:xfrm>
            <a:off x="7496889" y="5479256"/>
            <a:ext cx="2680930" cy="335161"/>
          </a:xfrm>
          <a:prstGeom prst="rect">
            <a:avLst/>
          </a:prstGeom>
          <a:noFill/>
          <a:ln/>
        </p:spPr>
        <p:txBody>
          <a:bodyPr wrap="none" lIns="0" tIns="0" rIns="0" bIns="0" rtlCol="0" anchor="t"/>
          <a:lstStyle/>
          <a:p>
            <a:pPr marL="0" indent="0" algn="l">
              <a:lnSpc>
                <a:spcPts val="2600"/>
              </a:lnSpc>
              <a:buNone/>
            </a:pPr>
            <a:r>
              <a:rPr lang="en-US" sz="2100" b="1" dirty="0">
                <a:solidFill>
                  <a:srgbClr val="F4CAB8"/>
                </a:solidFill>
                <a:latin typeface="Brygada 1918 Bold" pitchFamily="34" charset="0"/>
                <a:ea typeface="Brygada 1918 Bold" pitchFamily="34" charset="-122"/>
                <a:cs typeface="Brygada 1918 Bold" pitchFamily="34" charset="-120"/>
              </a:rPr>
              <a:t>Outlier Detection</a:t>
            </a:r>
            <a:endParaRPr lang="en-US" sz="2100" dirty="0"/>
          </a:p>
        </p:txBody>
      </p:sp>
      <p:sp>
        <p:nvSpPr>
          <p:cNvPr id="12" name="Text 6"/>
          <p:cNvSpPr/>
          <p:nvPr/>
        </p:nvSpPr>
        <p:spPr>
          <a:xfrm>
            <a:off x="7496889" y="5935028"/>
            <a:ext cx="6429851" cy="321707"/>
          </a:xfrm>
          <a:prstGeom prst="rect">
            <a:avLst/>
          </a:prstGeom>
          <a:noFill/>
          <a:ln/>
        </p:spPr>
        <p:txBody>
          <a:bodyPr wrap="none" lIns="0" tIns="0" rIns="0" bIns="0" rtlCol="0" anchor="t"/>
          <a:lstStyle/>
          <a:p>
            <a:pPr marL="0" indent="0" algn="l">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Identify anomalies.</a:t>
            </a:r>
            <a:endParaRPr lang="en-US" sz="1550" dirty="0"/>
          </a:p>
        </p:txBody>
      </p:sp>
      <p:sp>
        <p:nvSpPr>
          <p:cNvPr id="13" name="Text 7"/>
          <p:cNvSpPr/>
          <p:nvPr/>
        </p:nvSpPr>
        <p:spPr>
          <a:xfrm>
            <a:off x="6190059" y="6710720"/>
            <a:ext cx="7736681" cy="965121"/>
          </a:xfrm>
          <a:prstGeom prst="rect">
            <a:avLst/>
          </a:prstGeom>
          <a:noFill/>
          <a:ln/>
        </p:spPr>
        <p:txBody>
          <a:bodyPr wrap="square" lIns="0" tIns="0" rIns="0" bIns="0" rtlCol="0" anchor="t"/>
          <a:lstStyle/>
          <a:p>
            <a:pPr marL="0" indent="0" algn="l">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Descriptive statistics are essential for initial data understanding. Central tendency reveals typical values. Dispersion measures data variability. Outlier detection highlights unusual data points.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91518"/>
            <a:ext cx="5626061" cy="8321118"/>
          </a:xfrm>
          <a:prstGeom prst="rect">
            <a:avLst/>
          </a:prstGeom>
        </p:spPr>
      </p:pic>
      <p:sp>
        <p:nvSpPr>
          <p:cNvPr id="3" name="Text 0"/>
          <p:cNvSpPr/>
          <p:nvPr/>
        </p:nvSpPr>
        <p:spPr>
          <a:xfrm>
            <a:off x="6363414" y="690324"/>
            <a:ext cx="7389971" cy="1392079"/>
          </a:xfrm>
          <a:prstGeom prst="rect">
            <a:avLst/>
          </a:prstGeom>
          <a:noFill/>
          <a:ln/>
        </p:spPr>
        <p:txBody>
          <a:bodyPr wrap="square" lIns="0" tIns="0" rIns="0" bIns="0" rtlCol="0" anchor="t"/>
          <a:lstStyle/>
          <a:p>
            <a:pPr marL="0" marR="0" lvl="0" indent="0" algn="l" defTabSz="914400" rtl="0" eaLnBrk="1" fontAlgn="auto" latinLnBrk="0" hangingPunct="1">
              <a:lnSpc>
                <a:spcPts val="5450"/>
              </a:lnSpc>
              <a:spcBef>
                <a:spcPts val="0"/>
              </a:spcBef>
              <a:spcAft>
                <a:spcPts val="0"/>
              </a:spcAft>
              <a:buClrTx/>
              <a:buSzTx/>
              <a:buFontTx/>
              <a:buNone/>
              <a:tabLst/>
              <a:defRPr/>
            </a:pPr>
            <a:r>
              <a:rPr kumimoji="0" lang="en-US" sz="4350" b="0" i="0" u="none" strike="noStrike" kern="1200" cap="none" spc="0" normalizeH="0" baseline="0" noProof="0" dirty="0">
                <a:ln>
                  <a:noFill/>
                </a:ln>
                <a:solidFill>
                  <a:srgbClr val="C6BFEE"/>
                </a:solidFill>
                <a:effectLst/>
                <a:uLnTx/>
                <a:uFillTx/>
                <a:latin typeface="Prompt Medium" pitchFamily="34" charset="0"/>
                <a:ea typeface="Prompt Medium" pitchFamily="34" charset="-122"/>
                <a:cs typeface="Prompt Medium" pitchFamily="34" charset="-120"/>
              </a:rPr>
              <a:t>Key Performance Indicators</a:t>
            </a:r>
            <a:endParaRPr kumimoji="0" lang="en-US" sz="43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Text 1"/>
          <p:cNvSpPr/>
          <p:nvPr/>
        </p:nvSpPr>
        <p:spPr>
          <a:xfrm>
            <a:off x="6363414" y="2583537"/>
            <a:ext cx="3506986" cy="826889"/>
          </a:xfrm>
          <a:prstGeom prst="rect">
            <a:avLst/>
          </a:prstGeom>
          <a:noFill/>
          <a:ln/>
        </p:spPr>
        <p:txBody>
          <a:bodyPr wrap="none" lIns="0" tIns="0" rIns="0" bIns="0" rtlCol="0" anchor="t"/>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DAD8E9"/>
                </a:solidFill>
                <a:effectLst/>
                <a:uLnTx/>
                <a:uFillTx/>
                <a:latin typeface="Prompt Medium" pitchFamily="34" charset="0"/>
                <a:ea typeface="Prompt Medium" pitchFamily="34" charset="-122"/>
                <a:cs typeface="Prompt Medium" pitchFamily="34" charset="-120"/>
              </a:rPr>
              <a:t>$276B</a:t>
            </a:r>
            <a:endParaRPr kumimoji="0" lang="en-US" sz="6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 2"/>
          <p:cNvSpPr/>
          <p:nvPr/>
        </p:nvSpPr>
        <p:spPr>
          <a:xfrm>
            <a:off x="6724650" y="3723561"/>
            <a:ext cx="2784396" cy="348020"/>
          </a:xfrm>
          <a:prstGeom prst="rect">
            <a:avLst/>
          </a:prstGeom>
          <a:noFill/>
          <a:ln/>
        </p:spPr>
        <p:txBody>
          <a:bodyPr wrap="none" lIns="0" tIns="0" rIns="0" bIns="0" rtlCol="0" anchor="t"/>
          <a:lstStyle/>
          <a:p>
            <a:pPr marL="0" marR="0" lvl="0" indent="0" algn="ctr" defTabSz="914400" rtl="0" eaLnBrk="1" fontAlgn="auto" latinLnBrk="0" hangingPunct="1">
              <a:lnSpc>
                <a:spcPts val="2700"/>
              </a:lnSpc>
              <a:spcBef>
                <a:spcPts val="0"/>
              </a:spcBef>
              <a:spcAft>
                <a:spcPts val="0"/>
              </a:spcAft>
              <a:buClrTx/>
              <a:buSzTx/>
              <a:buFontTx/>
              <a:buNone/>
              <a:tabLst/>
              <a:defRPr/>
            </a:pPr>
            <a:r>
              <a:rPr kumimoji="0" lang="en-US" sz="2150" b="0" i="0" u="none" strike="noStrike" kern="1200" cap="none" spc="0" normalizeH="0" baseline="0" noProof="0" dirty="0">
                <a:ln>
                  <a:noFill/>
                </a:ln>
                <a:solidFill>
                  <a:srgbClr val="DAD8E9"/>
                </a:solidFill>
                <a:effectLst/>
                <a:uLnTx/>
                <a:uFillTx/>
                <a:latin typeface="Prompt Medium" pitchFamily="34" charset="0"/>
                <a:ea typeface="Prompt Medium" pitchFamily="34" charset="-122"/>
                <a:cs typeface="Prompt Medium" pitchFamily="34" charset="-120"/>
              </a:rPr>
              <a:t>Total Volume</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 3"/>
          <p:cNvSpPr/>
          <p:nvPr/>
        </p:nvSpPr>
        <p:spPr>
          <a:xfrm>
            <a:off x="6363414" y="4221837"/>
            <a:ext cx="3506986" cy="401003"/>
          </a:xfrm>
          <a:prstGeom prst="rect">
            <a:avLst/>
          </a:prstGeom>
          <a:noFill/>
          <a:ln/>
        </p:spPr>
        <p:txBody>
          <a:bodyPr wrap="none" lIns="0" tIns="0" rIns="0" bIns="0" rtlCol="0" anchor="t"/>
          <a:lstStyle/>
          <a:p>
            <a:pPr marL="0" marR="0" lvl="0" indent="0" algn="ctr" defTabSz="914400" rtl="0" eaLnBrk="1" fontAlgn="auto" latinLnBrk="0" hangingPunct="1">
              <a:lnSpc>
                <a:spcPts val="315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Reflects overall market activity.</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Text 4"/>
          <p:cNvSpPr/>
          <p:nvPr/>
        </p:nvSpPr>
        <p:spPr>
          <a:xfrm>
            <a:off x="10246281" y="2583537"/>
            <a:ext cx="3507105" cy="826889"/>
          </a:xfrm>
          <a:prstGeom prst="rect">
            <a:avLst/>
          </a:prstGeom>
          <a:noFill/>
          <a:ln/>
        </p:spPr>
        <p:txBody>
          <a:bodyPr wrap="none" lIns="0" tIns="0" rIns="0" bIns="0" rtlCol="0" anchor="t"/>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DAD8E9"/>
                </a:solidFill>
                <a:effectLst/>
                <a:uLnTx/>
                <a:uFillTx/>
                <a:latin typeface="Prompt Medium" pitchFamily="34" charset="0"/>
                <a:ea typeface="Prompt Medium" pitchFamily="34" charset="-122"/>
                <a:cs typeface="Prompt Medium" pitchFamily="34" charset="-120"/>
              </a:rPr>
              <a:t>$75M</a:t>
            </a:r>
            <a:endParaRPr kumimoji="0" lang="en-US" sz="6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Text 5"/>
          <p:cNvSpPr/>
          <p:nvPr/>
        </p:nvSpPr>
        <p:spPr>
          <a:xfrm>
            <a:off x="10607635" y="3723561"/>
            <a:ext cx="2784396" cy="348020"/>
          </a:xfrm>
          <a:prstGeom prst="rect">
            <a:avLst/>
          </a:prstGeom>
          <a:noFill/>
          <a:ln/>
        </p:spPr>
        <p:txBody>
          <a:bodyPr wrap="none" lIns="0" tIns="0" rIns="0" bIns="0" rtlCol="0" anchor="t"/>
          <a:lstStyle/>
          <a:p>
            <a:pPr marL="0" marR="0" lvl="0" indent="0" algn="ctr" defTabSz="914400" rtl="0" eaLnBrk="1" fontAlgn="auto" latinLnBrk="0" hangingPunct="1">
              <a:lnSpc>
                <a:spcPts val="2700"/>
              </a:lnSpc>
              <a:spcBef>
                <a:spcPts val="0"/>
              </a:spcBef>
              <a:spcAft>
                <a:spcPts val="0"/>
              </a:spcAft>
              <a:buClrTx/>
              <a:buSzTx/>
              <a:buFontTx/>
              <a:buNone/>
              <a:tabLst/>
              <a:defRPr/>
            </a:pPr>
            <a:r>
              <a:rPr kumimoji="0" lang="en-US" sz="2150" b="0" i="0" u="none" strike="noStrike" kern="1200" cap="none" spc="0" normalizeH="0" baseline="0" noProof="0" dirty="0">
                <a:ln>
                  <a:noFill/>
                </a:ln>
                <a:solidFill>
                  <a:srgbClr val="DAD8E9"/>
                </a:solidFill>
                <a:effectLst/>
                <a:uLnTx/>
                <a:uFillTx/>
                <a:latin typeface="Prompt Medium" pitchFamily="34" charset="0"/>
                <a:ea typeface="Prompt Medium" pitchFamily="34" charset="-122"/>
                <a:cs typeface="Prompt Medium" pitchFamily="34" charset="-120"/>
              </a:rPr>
              <a:t>Average Gain</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Text 6"/>
          <p:cNvSpPr/>
          <p:nvPr/>
        </p:nvSpPr>
        <p:spPr>
          <a:xfrm>
            <a:off x="10246281" y="4221837"/>
            <a:ext cx="3507105" cy="401003"/>
          </a:xfrm>
          <a:prstGeom prst="rect">
            <a:avLst/>
          </a:prstGeom>
          <a:noFill/>
          <a:ln/>
        </p:spPr>
        <p:txBody>
          <a:bodyPr wrap="none" lIns="0" tIns="0" rIns="0" bIns="0" rtlCol="0" anchor="t"/>
          <a:lstStyle/>
          <a:p>
            <a:pPr marL="0" marR="0" lvl="0" indent="0" algn="ctr" defTabSz="914400" rtl="0" eaLnBrk="1" fontAlgn="auto" latinLnBrk="0" hangingPunct="1">
              <a:lnSpc>
                <a:spcPts val="315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Highlights profitable trades.</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 7"/>
          <p:cNvSpPr/>
          <p:nvPr/>
        </p:nvSpPr>
        <p:spPr>
          <a:xfrm>
            <a:off x="8304848" y="5499854"/>
            <a:ext cx="3506986" cy="826889"/>
          </a:xfrm>
          <a:prstGeom prst="rect">
            <a:avLst/>
          </a:prstGeom>
          <a:noFill/>
          <a:ln/>
        </p:spPr>
        <p:txBody>
          <a:bodyPr wrap="none" lIns="0" tIns="0" rIns="0" bIns="0" rtlCol="0" anchor="t"/>
          <a:lstStyle/>
          <a:p>
            <a:pPr marL="0" marR="0" lvl="0" indent="0" algn="ctr" defTabSz="914400" rtl="0" eaLnBrk="1" fontAlgn="auto" latinLnBrk="0" hangingPunct="1">
              <a:lnSpc>
                <a:spcPts val="6500"/>
              </a:lnSpc>
              <a:spcBef>
                <a:spcPts val="0"/>
              </a:spcBef>
              <a:spcAft>
                <a:spcPts val="0"/>
              </a:spcAft>
              <a:buClrTx/>
              <a:buSzTx/>
              <a:buFontTx/>
              <a:buNone/>
              <a:tabLst/>
              <a:defRPr/>
            </a:pPr>
            <a:r>
              <a:rPr kumimoji="0" lang="en-US" sz="6500" b="0" i="0" u="none" strike="noStrike" kern="1200" cap="none" spc="0" normalizeH="0" baseline="0" noProof="0" dirty="0">
                <a:ln>
                  <a:noFill/>
                </a:ln>
                <a:solidFill>
                  <a:srgbClr val="DAD8E9"/>
                </a:solidFill>
                <a:effectLst/>
                <a:uLnTx/>
                <a:uFillTx/>
                <a:latin typeface="Prompt Medium" pitchFamily="34" charset="0"/>
                <a:ea typeface="Prompt Medium" pitchFamily="34" charset="-122"/>
                <a:cs typeface="Prompt Medium" pitchFamily="34" charset="-120"/>
              </a:rPr>
              <a:t>-$4.6M</a:t>
            </a:r>
            <a:endParaRPr kumimoji="0" lang="en-US" sz="65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Text 8"/>
          <p:cNvSpPr/>
          <p:nvPr/>
        </p:nvSpPr>
        <p:spPr>
          <a:xfrm>
            <a:off x="8666083" y="6639877"/>
            <a:ext cx="2784396" cy="348020"/>
          </a:xfrm>
          <a:prstGeom prst="rect">
            <a:avLst/>
          </a:prstGeom>
          <a:noFill/>
          <a:ln/>
        </p:spPr>
        <p:txBody>
          <a:bodyPr wrap="none" lIns="0" tIns="0" rIns="0" bIns="0" rtlCol="0" anchor="t"/>
          <a:lstStyle/>
          <a:p>
            <a:pPr marL="0" marR="0" lvl="0" indent="0" algn="ctr" defTabSz="914400" rtl="0" eaLnBrk="1" fontAlgn="auto" latinLnBrk="0" hangingPunct="1">
              <a:lnSpc>
                <a:spcPts val="2700"/>
              </a:lnSpc>
              <a:spcBef>
                <a:spcPts val="0"/>
              </a:spcBef>
              <a:spcAft>
                <a:spcPts val="0"/>
              </a:spcAft>
              <a:buClrTx/>
              <a:buSzTx/>
              <a:buFontTx/>
              <a:buNone/>
              <a:tabLst/>
              <a:defRPr/>
            </a:pPr>
            <a:r>
              <a:rPr kumimoji="0" lang="en-US" sz="2150" b="0" i="0" u="none" strike="noStrike" kern="1200" cap="none" spc="0" normalizeH="0" baseline="0" noProof="0" dirty="0">
                <a:ln>
                  <a:noFill/>
                </a:ln>
                <a:solidFill>
                  <a:srgbClr val="DAD8E9"/>
                </a:solidFill>
                <a:effectLst/>
                <a:uLnTx/>
                <a:uFillTx/>
                <a:latin typeface="Prompt Medium" pitchFamily="34" charset="0"/>
                <a:ea typeface="Prompt Medium" pitchFamily="34" charset="-122"/>
                <a:cs typeface="Prompt Medium" pitchFamily="34" charset="-120"/>
              </a:rPr>
              <a:t>Average Loss</a:t>
            </a:r>
            <a:endParaRPr kumimoji="0" lang="en-US" sz="21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 9"/>
          <p:cNvSpPr/>
          <p:nvPr/>
        </p:nvSpPr>
        <p:spPr>
          <a:xfrm>
            <a:off x="8304848" y="7138154"/>
            <a:ext cx="3506986" cy="401003"/>
          </a:xfrm>
          <a:prstGeom prst="rect">
            <a:avLst/>
          </a:prstGeom>
          <a:noFill/>
          <a:ln/>
        </p:spPr>
        <p:txBody>
          <a:bodyPr wrap="none" lIns="0" tIns="0" rIns="0" bIns="0" rtlCol="0" anchor="t"/>
          <a:lstStyle/>
          <a:p>
            <a:pPr marL="0" marR="0" lvl="0" indent="0" algn="ctr" defTabSz="914400" rtl="0" eaLnBrk="1" fontAlgn="auto" latinLnBrk="0" hangingPunct="1">
              <a:lnSpc>
                <a:spcPts val="3150"/>
              </a:lnSpc>
              <a:spcBef>
                <a:spcPts val="0"/>
              </a:spcBef>
              <a:spcAft>
                <a:spcPts val="0"/>
              </a:spcAft>
              <a:buClrTx/>
              <a:buSzTx/>
              <a:buFontTx/>
              <a:buNone/>
              <a:tabLst/>
              <a:defRPr/>
            </a:pPr>
            <a:r>
              <a:rPr kumimoji="0" lang="en-US" sz="1950" b="0" i="0" u="none" strike="noStrike" kern="1200" cap="none" spc="0" normalizeH="0" baseline="0" noProof="0" dirty="0">
                <a:ln>
                  <a:noFill/>
                </a:ln>
                <a:solidFill>
                  <a:srgbClr val="DAD8E9"/>
                </a:solidFill>
                <a:effectLst/>
                <a:uLnTx/>
                <a:uFillTx/>
                <a:latin typeface="Mukta Light" pitchFamily="34" charset="0"/>
                <a:ea typeface="Mukta Light" pitchFamily="34" charset="-122"/>
                <a:cs typeface="Mukta Light" pitchFamily="34" charset="-120"/>
              </a:rPr>
              <a:t>Indicates risk exposure.</a:t>
            </a:r>
            <a:endParaRPr kumimoji="0" lang="en-US" sz="19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 name="Image 0" descr="preencoded.png"/>
          <p:cNvPicPr>
            <a:picLocks noChangeAspect="1"/>
          </p:cNvPicPr>
          <p:nvPr/>
        </p:nvPicPr>
        <p:blipFill>
          <a:blip r:embed="rId4"/>
          <a:stretch>
            <a:fillRect/>
          </a:stretch>
        </p:blipFill>
        <p:spPr>
          <a:xfrm>
            <a:off x="0" y="152400"/>
            <a:ext cx="5638800" cy="8077200"/>
          </a:xfrm>
          <a:prstGeom prst="rect">
            <a:avLst/>
          </a:prstGeom>
        </p:spPr>
      </p:pic>
    </p:spTree>
    <p:extLst>
      <p:ext uri="{BB962C8B-B14F-4D97-AF65-F5344CB8AC3E}">
        <p14:creationId xmlns:p14="http://schemas.microsoft.com/office/powerpoint/2010/main" val="1166128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tock Graph Background Images, HD Pictures and Wallpaper For Free Download  | Png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58468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0" descr="preencoded.png"/>
          <p:cNvPicPr>
            <a:picLocks noChangeAspect="1"/>
          </p:cNvPicPr>
          <p:nvPr/>
        </p:nvPicPr>
        <p:blipFill>
          <a:blip r:embed="rId4"/>
          <a:stretch>
            <a:fillRect/>
          </a:stretch>
        </p:blipFill>
        <p:spPr>
          <a:xfrm>
            <a:off x="0" y="0"/>
            <a:ext cx="45719" cy="8229600"/>
          </a:xfrm>
          <a:prstGeom prst="rect">
            <a:avLst/>
          </a:prstGeom>
        </p:spPr>
      </p:pic>
      <p:sp>
        <p:nvSpPr>
          <p:cNvPr id="3" name="Text 0"/>
          <p:cNvSpPr/>
          <p:nvPr/>
        </p:nvSpPr>
        <p:spPr>
          <a:xfrm>
            <a:off x="6367462" y="960953"/>
            <a:ext cx="7381875" cy="1398508"/>
          </a:xfrm>
          <a:prstGeom prst="rect">
            <a:avLst/>
          </a:prstGeom>
          <a:noFill/>
          <a:ln/>
        </p:spPr>
        <p:txBody>
          <a:bodyPr wrap="square" lIns="0" tIns="0" rIns="0" bIns="0" rtlCol="0" anchor="t"/>
          <a:lstStyle/>
          <a:p>
            <a:pPr marL="0" indent="0" algn="l">
              <a:lnSpc>
                <a:spcPts val="5500"/>
              </a:lnSpc>
              <a:buNone/>
            </a:pPr>
            <a:r>
              <a:rPr lang="en-US" sz="4400" b="1" dirty="0">
                <a:solidFill>
                  <a:schemeClr val="bg1"/>
                </a:solidFill>
                <a:latin typeface="Prompt Medium" pitchFamily="34" charset="0"/>
                <a:ea typeface="Prompt Medium" pitchFamily="34" charset="-122"/>
                <a:cs typeface="Prompt Medium" pitchFamily="34" charset="-120"/>
              </a:rPr>
              <a:t>Price Trends and Closing Analysis</a:t>
            </a:r>
            <a:endParaRPr lang="en-US" sz="4400" b="1" dirty="0">
              <a:solidFill>
                <a:schemeClr val="bg1"/>
              </a:solidFill>
            </a:endParaRPr>
          </a:p>
        </p:txBody>
      </p:sp>
      <p:pic>
        <p:nvPicPr>
          <p:cNvPr id="4" name="Image 1" descr="preencoded.png"/>
          <p:cNvPicPr>
            <a:picLocks noChangeAspect="1"/>
          </p:cNvPicPr>
          <p:nvPr/>
        </p:nvPicPr>
        <p:blipFill>
          <a:blip r:embed="rId5"/>
          <a:stretch>
            <a:fillRect/>
          </a:stretch>
        </p:blipFill>
        <p:spPr>
          <a:xfrm>
            <a:off x="6367462" y="2737009"/>
            <a:ext cx="1258729" cy="1510546"/>
          </a:xfrm>
          <a:prstGeom prst="rect">
            <a:avLst/>
          </a:prstGeom>
        </p:spPr>
      </p:pic>
      <p:sp>
        <p:nvSpPr>
          <p:cNvPr id="5" name="Text 1"/>
          <p:cNvSpPr/>
          <p:nvPr/>
        </p:nvSpPr>
        <p:spPr>
          <a:xfrm>
            <a:off x="8003738" y="2988707"/>
            <a:ext cx="2797373" cy="349687"/>
          </a:xfrm>
          <a:prstGeom prst="rect">
            <a:avLst/>
          </a:prstGeom>
          <a:noFill/>
          <a:ln/>
        </p:spPr>
        <p:txBody>
          <a:bodyPr wrap="none" lIns="0" tIns="0" rIns="0" bIns="0" rtlCol="0" anchor="t"/>
          <a:lstStyle/>
          <a:p>
            <a:pPr marL="0" indent="0" algn="l">
              <a:lnSpc>
                <a:spcPts val="2750"/>
              </a:lnSpc>
              <a:buNone/>
            </a:pPr>
            <a:r>
              <a:rPr lang="en-US" sz="2200" b="1" dirty="0">
                <a:solidFill>
                  <a:schemeClr val="bg1"/>
                </a:solidFill>
                <a:latin typeface="Prompt Medium" pitchFamily="34" charset="0"/>
                <a:ea typeface="Prompt Medium" pitchFamily="34" charset="-122"/>
                <a:cs typeface="Prompt Medium" pitchFamily="34" charset="-120"/>
              </a:rPr>
              <a:t>Upward Trend</a:t>
            </a:r>
            <a:endParaRPr lang="en-US" sz="2200" b="1" dirty="0">
              <a:solidFill>
                <a:schemeClr val="bg1"/>
              </a:solidFill>
            </a:endParaRPr>
          </a:p>
        </p:txBody>
      </p:sp>
      <p:sp>
        <p:nvSpPr>
          <p:cNvPr id="6" name="Text 2"/>
          <p:cNvSpPr/>
          <p:nvPr/>
        </p:nvSpPr>
        <p:spPr>
          <a:xfrm>
            <a:off x="8003738" y="3489365"/>
            <a:ext cx="5745599" cy="402908"/>
          </a:xfrm>
          <a:prstGeom prst="rect">
            <a:avLst/>
          </a:prstGeom>
          <a:noFill/>
          <a:ln/>
        </p:spPr>
        <p:txBody>
          <a:bodyPr wrap="none" lIns="0" tIns="0" rIns="0" bIns="0" rtlCol="0" anchor="t"/>
          <a:lstStyle/>
          <a:p>
            <a:pPr marL="0" indent="0" algn="l">
              <a:lnSpc>
                <a:spcPts val="3150"/>
              </a:lnSpc>
              <a:buNone/>
            </a:pPr>
            <a:r>
              <a:rPr lang="en-US" sz="2200" b="1" dirty="0">
                <a:solidFill>
                  <a:schemeClr val="bg1"/>
                </a:solidFill>
                <a:latin typeface="Prompt Medium" pitchFamily="34" charset="0"/>
                <a:ea typeface="Prompt Medium" pitchFamily="34" charset="-122"/>
                <a:cs typeface="Prompt Medium" pitchFamily="34" charset="-120"/>
              </a:rPr>
              <a:t>Overall stock prices increased</a:t>
            </a:r>
            <a:r>
              <a:rPr lang="en-US" sz="1950" dirty="0">
                <a:solidFill>
                  <a:srgbClr val="DAD8E9"/>
                </a:solidFill>
                <a:latin typeface="Mukta Light" pitchFamily="34" charset="0"/>
                <a:ea typeface="Mukta Light" pitchFamily="34" charset="-122"/>
                <a:cs typeface="Mukta Light" pitchFamily="34" charset="-120"/>
              </a:rPr>
              <a:t>.</a:t>
            </a:r>
            <a:endParaRPr lang="en-US" sz="1950" dirty="0"/>
          </a:p>
        </p:txBody>
      </p:sp>
      <p:pic>
        <p:nvPicPr>
          <p:cNvPr id="7" name="Image 2" descr="preencoded.png"/>
          <p:cNvPicPr>
            <a:picLocks noChangeAspect="1"/>
          </p:cNvPicPr>
          <p:nvPr/>
        </p:nvPicPr>
        <p:blipFill>
          <a:blip r:embed="rId6"/>
          <a:stretch>
            <a:fillRect/>
          </a:stretch>
        </p:blipFill>
        <p:spPr>
          <a:xfrm>
            <a:off x="6367462" y="4247555"/>
            <a:ext cx="1258729" cy="1510546"/>
          </a:xfrm>
          <a:prstGeom prst="rect">
            <a:avLst/>
          </a:prstGeom>
        </p:spPr>
      </p:pic>
      <p:sp>
        <p:nvSpPr>
          <p:cNvPr id="8" name="Text 3"/>
          <p:cNvSpPr/>
          <p:nvPr/>
        </p:nvSpPr>
        <p:spPr>
          <a:xfrm>
            <a:off x="8003738" y="4499253"/>
            <a:ext cx="2797373" cy="349687"/>
          </a:xfrm>
          <a:prstGeom prst="rect">
            <a:avLst/>
          </a:prstGeom>
          <a:noFill/>
          <a:ln/>
        </p:spPr>
        <p:txBody>
          <a:bodyPr wrap="none" lIns="0" tIns="0" rIns="0" bIns="0" rtlCol="0" anchor="t"/>
          <a:lstStyle/>
          <a:p>
            <a:pPr>
              <a:lnSpc>
                <a:spcPts val="2750"/>
              </a:lnSpc>
            </a:pPr>
            <a:r>
              <a:rPr lang="en-US" sz="2200" b="1" dirty="0">
                <a:solidFill>
                  <a:schemeClr val="bg1"/>
                </a:solidFill>
                <a:latin typeface="Prompt Medium" pitchFamily="34" charset="0"/>
                <a:ea typeface="Prompt Medium" pitchFamily="34" charset="-122"/>
                <a:cs typeface="Prompt Medium" pitchFamily="34" charset="-120"/>
              </a:rPr>
              <a:t>Recent Dip</a:t>
            </a:r>
          </a:p>
        </p:txBody>
      </p:sp>
      <p:sp>
        <p:nvSpPr>
          <p:cNvPr id="9" name="Text 4"/>
          <p:cNvSpPr/>
          <p:nvPr/>
        </p:nvSpPr>
        <p:spPr>
          <a:xfrm>
            <a:off x="8003738" y="4999911"/>
            <a:ext cx="5745599" cy="402908"/>
          </a:xfrm>
          <a:prstGeom prst="rect">
            <a:avLst/>
          </a:prstGeom>
          <a:noFill/>
          <a:ln/>
        </p:spPr>
        <p:txBody>
          <a:bodyPr wrap="none" lIns="0" tIns="0" rIns="0" bIns="0" rtlCol="0" anchor="t"/>
          <a:lstStyle/>
          <a:p>
            <a:pPr marL="0" indent="0" algn="l">
              <a:lnSpc>
                <a:spcPts val="3150"/>
              </a:lnSpc>
              <a:buNone/>
            </a:pPr>
            <a:r>
              <a:rPr lang="en-US" sz="2200" b="1" dirty="0">
                <a:solidFill>
                  <a:schemeClr val="bg1"/>
                </a:solidFill>
                <a:latin typeface="Prompt Medium" pitchFamily="34" charset="0"/>
                <a:ea typeface="Prompt Medium" pitchFamily="34" charset="-122"/>
                <a:cs typeface="Prompt Medium" pitchFamily="34" charset="-120"/>
              </a:rPr>
              <a:t>Experienced a decline in 2023</a:t>
            </a:r>
            <a:r>
              <a:rPr lang="en-US" sz="1950" dirty="0">
                <a:solidFill>
                  <a:srgbClr val="DAD8E9"/>
                </a:solidFill>
                <a:latin typeface="Mukta Light" pitchFamily="34" charset="0"/>
                <a:ea typeface="Mukta Light" pitchFamily="34" charset="-122"/>
                <a:cs typeface="Mukta Light" pitchFamily="34" charset="-120"/>
              </a:rPr>
              <a:t>.</a:t>
            </a:r>
            <a:endParaRPr lang="en-US" sz="1950" dirty="0"/>
          </a:p>
        </p:txBody>
      </p:sp>
      <p:pic>
        <p:nvPicPr>
          <p:cNvPr id="10" name="Image 3" descr="preencoded.png"/>
          <p:cNvPicPr>
            <a:picLocks noChangeAspect="1"/>
          </p:cNvPicPr>
          <p:nvPr/>
        </p:nvPicPr>
        <p:blipFill>
          <a:blip r:embed="rId7"/>
          <a:stretch>
            <a:fillRect/>
          </a:stretch>
        </p:blipFill>
        <p:spPr>
          <a:xfrm>
            <a:off x="6367462" y="5758101"/>
            <a:ext cx="1258729" cy="1510546"/>
          </a:xfrm>
          <a:prstGeom prst="rect">
            <a:avLst/>
          </a:prstGeom>
        </p:spPr>
      </p:pic>
      <p:sp>
        <p:nvSpPr>
          <p:cNvPr id="11" name="Text 5"/>
          <p:cNvSpPr/>
          <p:nvPr/>
        </p:nvSpPr>
        <p:spPr>
          <a:xfrm>
            <a:off x="8160305" y="5919549"/>
            <a:ext cx="2797373" cy="349687"/>
          </a:xfrm>
          <a:prstGeom prst="rect">
            <a:avLst/>
          </a:prstGeom>
          <a:noFill/>
          <a:ln/>
        </p:spPr>
        <p:txBody>
          <a:bodyPr wrap="none" lIns="0" tIns="0" rIns="0" bIns="0" rtlCol="0" anchor="t"/>
          <a:lstStyle/>
          <a:p>
            <a:pPr>
              <a:lnSpc>
                <a:spcPts val="2750"/>
              </a:lnSpc>
            </a:pPr>
            <a:r>
              <a:rPr lang="en-US" sz="2200" b="1" dirty="0">
                <a:solidFill>
                  <a:schemeClr val="bg1"/>
                </a:solidFill>
                <a:latin typeface="Prompt Medium" pitchFamily="34" charset="0"/>
                <a:ea typeface="Prompt Medium" pitchFamily="34" charset="-122"/>
                <a:cs typeface="Prompt Medium" pitchFamily="34" charset="-120"/>
              </a:rPr>
              <a:t>Fluctuations</a:t>
            </a:r>
          </a:p>
        </p:txBody>
      </p:sp>
      <p:sp>
        <p:nvSpPr>
          <p:cNvPr id="12" name="Text 6"/>
          <p:cNvSpPr/>
          <p:nvPr/>
        </p:nvSpPr>
        <p:spPr>
          <a:xfrm>
            <a:off x="8003738" y="6510457"/>
            <a:ext cx="5745599" cy="402908"/>
          </a:xfrm>
          <a:prstGeom prst="rect">
            <a:avLst/>
          </a:prstGeom>
          <a:noFill/>
          <a:ln/>
        </p:spPr>
        <p:txBody>
          <a:bodyPr wrap="none" lIns="0" tIns="0" rIns="0" bIns="0" rtlCol="0" anchor="t"/>
          <a:lstStyle/>
          <a:p>
            <a:pPr marL="0" indent="0" algn="l">
              <a:lnSpc>
                <a:spcPts val="3150"/>
              </a:lnSpc>
              <a:buNone/>
            </a:pPr>
            <a:r>
              <a:rPr lang="en-US" sz="2200" b="1" dirty="0">
                <a:solidFill>
                  <a:schemeClr val="bg1"/>
                </a:solidFill>
                <a:latin typeface="Prompt Medium" pitchFamily="34" charset="0"/>
                <a:ea typeface="Prompt Medium" pitchFamily="34" charset="-122"/>
                <a:cs typeface="Prompt Medium" pitchFamily="34" charset="-120"/>
              </a:rPr>
              <a:t>Monthly closing prices varied</a:t>
            </a:r>
            <a:r>
              <a:rPr lang="en-US" sz="1950" dirty="0">
                <a:solidFill>
                  <a:srgbClr val="DAD8E9"/>
                </a:solidFill>
                <a:latin typeface="Mukta Light" pitchFamily="34" charset="0"/>
                <a:ea typeface="Mukta Light" pitchFamily="34" charset="-122"/>
                <a:cs typeface="Mukta Light" pitchFamily="34" charset="-120"/>
              </a:rPr>
              <a:t>.</a:t>
            </a:r>
            <a:endParaRPr lang="en-US" sz="1950" dirty="0"/>
          </a:p>
        </p:txBody>
      </p:sp>
    </p:spTree>
    <p:extLst>
      <p:ext uri="{BB962C8B-B14F-4D97-AF65-F5344CB8AC3E}">
        <p14:creationId xmlns:p14="http://schemas.microsoft.com/office/powerpoint/2010/main" val="418078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Stock Graph Background Images, HD Pictures and Wallpaper For Free Download  | Pngt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584680" cy="8229600"/>
          </a:xfrm>
          <a:prstGeom prst="rect">
            <a:avLst/>
          </a:prstGeom>
          <a:noFill/>
          <a:extLst>
            <a:ext uri="{909E8E84-426E-40DD-AFC4-6F175D3DCCD1}">
              <a14:hiddenFill xmlns:a14="http://schemas.microsoft.com/office/drawing/2010/main">
                <a:solidFill>
                  <a:srgbClr val="FFFFFF"/>
                </a:solidFill>
              </a14:hiddenFill>
            </a:ext>
          </a:extLst>
        </p:spPr>
      </p:pic>
      <p:sp>
        <p:nvSpPr>
          <p:cNvPr id="2" name="Text 0"/>
          <p:cNvSpPr/>
          <p:nvPr/>
        </p:nvSpPr>
        <p:spPr>
          <a:xfrm>
            <a:off x="881063" y="997029"/>
            <a:ext cx="5827395" cy="699254"/>
          </a:xfrm>
          <a:prstGeom prst="rect">
            <a:avLst/>
          </a:prstGeom>
          <a:noFill/>
          <a:ln/>
        </p:spPr>
        <p:txBody>
          <a:bodyPr wrap="none" lIns="0" tIns="0" rIns="0" bIns="0" rtlCol="0" anchor="t"/>
          <a:lstStyle/>
          <a:p>
            <a:pPr marL="0" indent="0" algn="l">
              <a:lnSpc>
                <a:spcPts val="5500"/>
              </a:lnSpc>
              <a:buNone/>
            </a:pPr>
            <a:r>
              <a:rPr lang="en-US" sz="4800" b="1" dirty="0">
                <a:solidFill>
                  <a:schemeClr val="bg1"/>
                </a:solidFill>
                <a:latin typeface="Prompt Medium" pitchFamily="34" charset="0"/>
                <a:ea typeface="Prompt Medium" pitchFamily="34" charset="-122"/>
                <a:cs typeface="Prompt Medium" pitchFamily="34" charset="-120"/>
              </a:rPr>
              <a:t>Profit/Loss &amp; Returns</a:t>
            </a:r>
            <a:endParaRPr lang="en-US" sz="4800" b="1" dirty="0">
              <a:solidFill>
                <a:schemeClr val="bg1"/>
              </a:solidFill>
            </a:endParaRPr>
          </a:p>
        </p:txBody>
      </p:sp>
      <p:pic>
        <p:nvPicPr>
          <p:cNvPr id="3" name="Image 0" descr="preencoded.png"/>
          <p:cNvPicPr>
            <a:picLocks noChangeAspect="1"/>
          </p:cNvPicPr>
          <p:nvPr/>
        </p:nvPicPr>
        <p:blipFill>
          <a:blip r:embed="rId4"/>
          <a:stretch>
            <a:fillRect/>
          </a:stretch>
        </p:blipFill>
        <p:spPr>
          <a:xfrm>
            <a:off x="3036451" y="2199799"/>
            <a:ext cx="2123242" cy="1406962"/>
          </a:xfrm>
          <a:prstGeom prst="rect">
            <a:avLst/>
          </a:prstGeom>
        </p:spPr>
      </p:pic>
      <p:sp>
        <p:nvSpPr>
          <p:cNvPr id="4" name="Text 1"/>
          <p:cNvSpPr/>
          <p:nvPr/>
        </p:nvSpPr>
        <p:spPr>
          <a:xfrm>
            <a:off x="3920966" y="2855238"/>
            <a:ext cx="353973" cy="442555"/>
          </a:xfrm>
          <a:prstGeom prst="rect">
            <a:avLst/>
          </a:prstGeom>
          <a:noFill/>
          <a:ln/>
        </p:spPr>
        <p:txBody>
          <a:bodyPr wrap="none" lIns="0" tIns="0" rIns="0" bIns="0" rtlCol="0" anchor="t"/>
          <a:lstStyle/>
          <a:p>
            <a:pPr marL="0" indent="0" algn="ctr">
              <a:lnSpc>
                <a:spcPts val="4450"/>
              </a:lnSpc>
              <a:buNone/>
            </a:pPr>
            <a:r>
              <a:rPr lang="en-US" sz="2400" b="1" dirty="0">
                <a:solidFill>
                  <a:schemeClr val="bg1"/>
                </a:solidFill>
                <a:latin typeface="Prompt Medium" pitchFamily="34" charset="0"/>
                <a:ea typeface="Prompt Medium" pitchFamily="34" charset="-122"/>
                <a:cs typeface="Prompt Medium" pitchFamily="34" charset="-120"/>
              </a:rPr>
              <a:t>1</a:t>
            </a:r>
            <a:endParaRPr lang="en-US" sz="2400" b="1" dirty="0">
              <a:solidFill>
                <a:schemeClr val="bg1"/>
              </a:solidFill>
            </a:endParaRPr>
          </a:p>
        </p:txBody>
      </p:sp>
      <p:sp>
        <p:nvSpPr>
          <p:cNvPr id="5" name="Text 2"/>
          <p:cNvSpPr/>
          <p:nvPr/>
        </p:nvSpPr>
        <p:spPr>
          <a:xfrm>
            <a:off x="5411391" y="2451497"/>
            <a:ext cx="740093" cy="349687"/>
          </a:xfrm>
          <a:prstGeom prst="rect">
            <a:avLst/>
          </a:prstGeom>
          <a:noFill/>
          <a:ln/>
        </p:spPr>
        <p:txBody>
          <a:bodyPr wrap="none" lIns="0" tIns="0" rIns="0" bIns="0" rtlCol="0" anchor="t"/>
          <a:lstStyle/>
          <a:p>
            <a:pPr marL="0" indent="0" algn="l">
              <a:lnSpc>
                <a:spcPts val="2750"/>
              </a:lnSpc>
              <a:buNone/>
            </a:pPr>
            <a:r>
              <a:rPr lang="en-US" sz="2400" b="1" dirty="0">
                <a:solidFill>
                  <a:schemeClr val="bg1"/>
                </a:solidFill>
                <a:latin typeface="Prompt Medium" pitchFamily="34" charset="0"/>
                <a:ea typeface="Prompt Medium" pitchFamily="34" charset="-122"/>
                <a:cs typeface="Prompt Medium" pitchFamily="34" charset="-120"/>
              </a:rPr>
              <a:t>AAPL</a:t>
            </a:r>
            <a:endParaRPr lang="en-US" sz="2400" b="1" dirty="0">
              <a:solidFill>
                <a:schemeClr val="bg1"/>
              </a:solidFill>
            </a:endParaRPr>
          </a:p>
        </p:txBody>
      </p:sp>
      <p:sp>
        <p:nvSpPr>
          <p:cNvPr id="6" name="Text 3"/>
          <p:cNvSpPr/>
          <p:nvPr/>
        </p:nvSpPr>
        <p:spPr>
          <a:xfrm>
            <a:off x="5411391" y="2952155"/>
            <a:ext cx="740093" cy="402908"/>
          </a:xfrm>
          <a:prstGeom prst="rect">
            <a:avLst/>
          </a:prstGeom>
          <a:noFill/>
          <a:ln/>
        </p:spPr>
        <p:txBody>
          <a:bodyPr wrap="none" lIns="0" tIns="0" rIns="0" bIns="0" rtlCol="0" anchor="t"/>
          <a:lstStyle/>
          <a:p>
            <a:pPr marL="0" indent="0" algn="l">
              <a:lnSpc>
                <a:spcPts val="3150"/>
              </a:lnSpc>
              <a:buNone/>
            </a:pPr>
            <a:r>
              <a:rPr lang="en-US" sz="2400" b="1" dirty="0">
                <a:solidFill>
                  <a:schemeClr val="bg1"/>
                </a:solidFill>
                <a:latin typeface="Mukta Light" pitchFamily="34" charset="0"/>
                <a:ea typeface="Mukta Light" pitchFamily="34" charset="-122"/>
                <a:cs typeface="Mukta Light" pitchFamily="34" charset="-120"/>
              </a:rPr>
              <a:t>54.13%</a:t>
            </a:r>
            <a:endParaRPr lang="en-US" sz="2400" b="1" dirty="0">
              <a:solidFill>
                <a:schemeClr val="bg1"/>
              </a:solidFill>
            </a:endParaRPr>
          </a:p>
        </p:txBody>
      </p:sp>
      <p:sp>
        <p:nvSpPr>
          <p:cNvPr id="7" name="Shape 4"/>
          <p:cNvSpPr/>
          <p:nvPr/>
        </p:nvSpPr>
        <p:spPr>
          <a:xfrm>
            <a:off x="5222558" y="3622953"/>
            <a:ext cx="8463915" cy="15240"/>
          </a:xfrm>
          <a:prstGeom prst="roundRect">
            <a:avLst>
              <a:gd name="adj" fmla="val 693846"/>
            </a:avLst>
          </a:prstGeom>
          <a:solidFill>
            <a:srgbClr val="6D4562"/>
          </a:solidFill>
          <a:ln/>
        </p:spPr>
      </p:sp>
      <p:pic>
        <p:nvPicPr>
          <p:cNvPr id="8" name="Image 1" descr="preencoded.png"/>
          <p:cNvPicPr>
            <a:picLocks noChangeAspect="1"/>
          </p:cNvPicPr>
          <p:nvPr/>
        </p:nvPicPr>
        <p:blipFill>
          <a:blip r:embed="rId5"/>
          <a:stretch>
            <a:fillRect/>
          </a:stretch>
        </p:blipFill>
        <p:spPr>
          <a:xfrm>
            <a:off x="1974771" y="3669625"/>
            <a:ext cx="4246483" cy="1406962"/>
          </a:xfrm>
          <a:prstGeom prst="rect">
            <a:avLst/>
          </a:prstGeom>
        </p:spPr>
      </p:pic>
      <p:sp>
        <p:nvSpPr>
          <p:cNvPr id="9" name="Text 5"/>
          <p:cNvSpPr/>
          <p:nvPr/>
        </p:nvSpPr>
        <p:spPr>
          <a:xfrm>
            <a:off x="3920966" y="4151828"/>
            <a:ext cx="353973" cy="442555"/>
          </a:xfrm>
          <a:prstGeom prst="rect">
            <a:avLst/>
          </a:prstGeom>
          <a:noFill/>
          <a:ln/>
        </p:spPr>
        <p:txBody>
          <a:bodyPr wrap="none" lIns="0" tIns="0" rIns="0" bIns="0" rtlCol="0" anchor="t"/>
          <a:lstStyle/>
          <a:p>
            <a:pPr marL="0" indent="0" algn="ctr">
              <a:lnSpc>
                <a:spcPts val="4450"/>
              </a:lnSpc>
              <a:buNone/>
            </a:pPr>
            <a:r>
              <a:rPr lang="en-US" sz="2400" b="1" dirty="0">
                <a:solidFill>
                  <a:schemeClr val="bg1"/>
                </a:solidFill>
                <a:latin typeface="Prompt Medium" pitchFamily="34" charset="0"/>
                <a:ea typeface="Prompt Medium" pitchFamily="34" charset="-122"/>
                <a:cs typeface="Prompt Medium" pitchFamily="34" charset="-120"/>
              </a:rPr>
              <a:t>2</a:t>
            </a:r>
            <a:endParaRPr lang="en-US" sz="2400" b="1" dirty="0">
              <a:solidFill>
                <a:schemeClr val="bg1"/>
              </a:solidFill>
            </a:endParaRPr>
          </a:p>
        </p:txBody>
      </p:sp>
      <p:sp>
        <p:nvSpPr>
          <p:cNvPr id="10" name="Text 6"/>
          <p:cNvSpPr/>
          <p:nvPr/>
        </p:nvSpPr>
        <p:spPr>
          <a:xfrm>
            <a:off x="6472952" y="3921323"/>
            <a:ext cx="797362" cy="349687"/>
          </a:xfrm>
          <a:prstGeom prst="rect">
            <a:avLst/>
          </a:prstGeom>
          <a:noFill/>
          <a:ln/>
        </p:spPr>
        <p:txBody>
          <a:bodyPr wrap="none" lIns="0" tIns="0" rIns="0" bIns="0" rtlCol="0" anchor="t"/>
          <a:lstStyle/>
          <a:p>
            <a:pPr marL="0" indent="0" algn="l">
              <a:lnSpc>
                <a:spcPts val="2750"/>
              </a:lnSpc>
              <a:buNone/>
            </a:pPr>
            <a:r>
              <a:rPr lang="en-US" sz="2400" b="1" dirty="0">
                <a:solidFill>
                  <a:schemeClr val="bg1"/>
                </a:solidFill>
                <a:latin typeface="Prompt Medium" pitchFamily="34" charset="0"/>
                <a:ea typeface="Prompt Medium" pitchFamily="34" charset="-122"/>
                <a:cs typeface="Prompt Medium" pitchFamily="34" charset="-120"/>
              </a:rPr>
              <a:t>AMZN</a:t>
            </a:r>
            <a:endParaRPr lang="en-US" sz="2400" b="1" dirty="0">
              <a:solidFill>
                <a:schemeClr val="bg1"/>
              </a:solidFill>
            </a:endParaRPr>
          </a:p>
        </p:txBody>
      </p:sp>
      <p:sp>
        <p:nvSpPr>
          <p:cNvPr id="11" name="Text 7"/>
          <p:cNvSpPr/>
          <p:nvPr/>
        </p:nvSpPr>
        <p:spPr>
          <a:xfrm>
            <a:off x="6472952" y="4421981"/>
            <a:ext cx="797362" cy="402908"/>
          </a:xfrm>
          <a:prstGeom prst="rect">
            <a:avLst/>
          </a:prstGeom>
          <a:noFill/>
          <a:ln/>
        </p:spPr>
        <p:txBody>
          <a:bodyPr wrap="none" lIns="0" tIns="0" rIns="0" bIns="0" rtlCol="0" anchor="t"/>
          <a:lstStyle/>
          <a:p>
            <a:pPr marL="0" indent="0" algn="l">
              <a:lnSpc>
                <a:spcPts val="3150"/>
              </a:lnSpc>
              <a:buNone/>
            </a:pPr>
            <a:r>
              <a:rPr lang="en-US" sz="2400" b="1" dirty="0">
                <a:solidFill>
                  <a:schemeClr val="bg1"/>
                </a:solidFill>
                <a:latin typeface="Mukta Light" pitchFamily="34" charset="0"/>
                <a:ea typeface="Mukta Light" pitchFamily="34" charset="-122"/>
                <a:cs typeface="Mukta Light" pitchFamily="34" charset="-120"/>
              </a:rPr>
              <a:t>24.66%</a:t>
            </a:r>
            <a:endParaRPr lang="en-US" sz="2400" b="1" dirty="0">
              <a:solidFill>
                <a:schemeClr val="bg1"/>
              </a:solidFill>
            </a:endParaRPr>
          </a:p>
        </p:txBody>
      </p:sp>
      <p:sp>
        <p:nvSpPr>
          <p:cNvPr id="12" name="Shape 8"/>
          <p:cNvSpPr/>
          <p:nvPr/>
        </p:nvSpPr>
        <p:spPr>
          <a:xfrm>
            <a:off x="6284119" y="5092779"/>
            <a:ext cx="7402354" cy="15240"/>
          </a:xfrm>
          <a:prstGeom prst="roundRect">
            <a:avLst>
              <a:gd name="adj" fmla="val 693846"/>
            </a:avLst>
          </a:prstGeom>
          <a:solidFill>
            <a:srgbClr val="6D4562"/>
          </a:solidFill>
          <a:ln/>
        </p:spPr>
      </p:sp>
      <p:pic>
        <p:nvPicPr>
          <p:cNvPr id="13" name="Image 2" descr="preencoded.png"/>
          <p:cNvPicPr>
            <a:picLocks noChangeAspect="1"/>
          </p:cNvPicPr>
          <p:nvPr/>
        </p:nvPicPr>
        <p:blipFill>
          <a:blip r:embed="rId6"/>
          <a:stretch>
            <a:fillRect/>
          </a:stretch>
        </p:blipFill>
        <p:spPr>
          <a:xfrm>
            <a:off x="913209" y="5139452"/>
            <a:ext cx="6369725" cy="1406962"/>
          </a:xfrm>
          <a:prstGeom prst="rect">
            <a:avLst/>
          </a:prstGeom>
        </p:spPr>
      </p:pic>
      <p:sp>
        <p:nvSpPr>
          <p:cNvPr id="14" name="Text 9"/>
          <p:cNvSpPr/>
          <p:nvPr/>
        </p:nvSpPr>
        <p:spPr>
          <a:xfrm>
            <a:off x="3920966" y="5621655"/>
            <a:ext cx="353973" cy="442555"/>
          </a:xfrm>
          <a:prstGeom prst="rect">
            <a:avLst/>
          </a:prstGeom>
          <a:noFill/>
          <a:ln/>
        </p:spPr>
        <p:txBody>
          <a:bodyPr wrap="none" lIns="0" tIns="0" rIns="0" bIns="0" rtlCol="0" anchor="t"/>
          <a:lstStyle/>
          <a:p>
            <a:pPr marL="0" indent="0" algn="ctr">
              <a:lnSpc>
                <a:spcPts val="4450"/>
              </a:lnSpc>
              <a:buNone/>
            </a:pPr>
            <a:r>
              <a:rPr lang="en-US" sz="2400" b="1" dirty="0">
                <a:solidFill>
                  <a:schemeClr val="bg1"/>
                </a:solidFill>
                <a:latin typeface="Prompt Medium" pitchFamily="34" charset="0"/>
                <a:ea typeface="Prompt Medium" pitchFamily="34" charset="-122"/>
                <a:cs typeface="Prompt Medium" pitchFamily="34" charset="-120"/>
              </a:rPr>
              <a:t>3</a:t>
            </a:r>
            <a:endParaRPr lang="en-US" sz="2400" b="1" dirty="0">
              <a:solidFill>
                <a:schemeClr val="bg1"/>
              </a:solidFill>
            </a:endParaRPr>
          </a:p>
        </p:txBody>
      </p:sp>
      <p:sp>
        <p:nvSpPr>
          <p:cNvPr id="15" name="Text 10"/>
          <p:cNvSpPr/>
          <p:nvPr/>
        </p:nvSpPr>
        <p:spPr>
          <a:xfrm>
            <a:off x="7534632" y="5391150"/>
            <a:ext cx="584478" cy="349687"/>
          </a:xfrm>
          <a:prstGeom prst="rect">
            <a:avLst/>
          </a:prstGeom>
          <a:noFill/>
          <a:ln/>
        </p:spPr>
        <p:txBody>
          <a:bodyPr wrap="none" lIns="0" tIns="0" rIns="0" bIns="0" rtlCol="0" anchor="t"/>
          <a:lstStyle/>
          <a:p>
            <a:pPr marL="0" indent="0" algn="l">
              <a:lnSpc>
                <a:spcPts val="2750"/>
              </a:lnSpc>
              <a:buNone/>
            </a:pPr>
            <a:r>
              <a:rPr lang="en-US" sz="2400" b="1" dirty="0">
                <a:solidFill>
                  <a:schemeClr val="bg1"/>
                </a:solidFill>
                <a:latin typeface="Prompt Medium" pitchFamily="34" charset="0"/>
                <a:ea typeface="Prompt Medium" pitchFamily="34" charset="-122"/>
                <a:cs typeface="Prompt Medium" pitchFamily="34" charset="-120"/>
              </a:rPr>
              <a:t>FB</a:t>
            </a:r>
            <a:endParaRPr lang="en-US" sz="2400" b="1" dirty="0">
              <a:solidFill>
                <a:schemeClr val="bg1"/>
              </a:solidFill>
            </a:endParaRPr>
          </a:p>
        </p:txBody>
      </p:sp>
      <p:sp>
        <p:nvSpPr>
          <p:cNvPr id="16" name="Text 11"/>
          <p:cNvSpPr/>
          <p:nvPr/>
        </p:nvSpPr>
        <p:spPr>
          <a:xfrm>
            <a:off x="7534632" y="5891808"/>
            <a:ext cx="584478" cy="402908"/>
          </a:xfrm>
          <a:prstGeom prst="rect">
            <a:avLst/>
          </a:prstGeom>
          <a:noFill/>
          <a:ln/>
        </p:spPr>
        <p:txBody>
          <a:bodyPr wrap="none" lIns="0" tIns="0" rIns="0" bIns="0" rtlCol="0" anchor="t"/>
          <a:lstStyle/>
          <a:p>
            <a:pPr marL="0" indent="0" algn="l">
              <a:lnSpc>
                <a:spcPts val="3150"/>
              </a:lnSpc>
              <a:buNone/>
            </a:pPr>
            <a:r>
              <a:rPr lang="en-US" sz="2400" b="1" dirty="0">
                <a:solidFill>
                  <a:schemeClr val="bg1"/>
                </a:solidFill>
                <a:latin typeface="Mukta Light" pitchFamily="34" charset="0"/>
                <a:ea typeface="Mukta Light" pitchFamily="34" charset="-122"/>
                <a:cs typeface="Mukta Light" pitchFamily="34" charset="-120"/>
              </a:rPr>
              <a:t>21.2%</a:t>
            </a:r>
            <a:endParaRPr lang="en-US" sz="2400" b="1" dirty="0">
              <a:solidFill>
                <a:schemeClr val="bg1"/>
              </a:solidFill>
            </a:endParaRPr>
          </a:p>
        </p:txBody>
      </p:sp>
      <p:sp>
        <p:nvSpPr>
          <p:cNvPr id="17" name="Text 12"/>
          <p:cNvSpPr/>
          <p:nvPr/>
        </p:nvSpPr>
        <p:spPr>
          <a:xfrm>
            <a:off x="110359" y="6829544"/>
            <a:ext cx="14346620" cy="402908"/>
          </a:xfrm>
          <a:prstGeom prst="rect">
            <a:avLst/>
          </a:prstGeom>
          <a:noFill/>
          <a:ln/>
        </p:spPr>
        <p:txBody>
          <a:bodyPr wrap="none" lIns="0" tIns="0" rIns="0" bIns="0" rtlCol="0" anchor="t"/>
          <a:lstStyle/>
          <a:p>
            <a:pPr marL="0" indent="0">
              <a:lnSpc>
                <a:spcPts val="3150"/>
              </a:lnSpc>
              <a:buNone/>
            </a:pPr>
            <a:r>
              <a:rPr lang="en-US" sz="2200" b="1" dirty="0">
                <a:solidFill>
                  <a:schemeClr val="bg1"/>
                </a:solidFill>
                <a:latin typeface="Mukta Light" pitchFamily="34" charset="0"/>
                <a:ea typeface="Mukta Light" pitchFamily="34" charset="-122"/>
                <a:cs typeface="Mukta Light" pitchFamily="34" charset="-120"/>
              </a:rPr>
              <a:t>Daily returns distribution varied by stock. AAPL showed the strongest returns. February saw the biggest loss at -15B.</a:t>
            </a:r>
            <a:endParaRPr lang="en-US" sz="2200" b="1" dirty="0">
              <a:solidFill>
                <a:schemeClr val="bg1"/>
              </a:solidFill>
            </a:endParaRPr>
          </a:p>
        </p:txBody>
      </p:sp>
    </p:spTree>
    <p:extLst>
      <p:ext uri="{BB962C8B-B14F-4D97-AF65-F5344CB8AC3E}">
        <p14:creationId xmlns:p14="http://schemas.microsoft.com/office/powerpoint/2010/main" val="860156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98169"/>
          </a:xfrm>
          <a:prstGeom prst="rect">
            <a:avLst/>
          </a:prstGeom>
        </p:spPr>
      </p:pic>
      <p:sp>
        <p:nvSpPr>
          <p:cNvPr id="3" name="Text 0"/>
          <p:cNvSpPr/>
          <p:nvPr/>
        </p:nvSpPr>
        <p:spPr>
          <a:xfrm>
            <a:off x="699373" y="3047762"/>
            <a:ext cx="9285684" cy="666155"/>
          </a:xfrm>
          <a:prstGeom prst="rect">
            <a:avLst/>
          </a:prstGeom>
          <a:noFill/>
          <a:ln/>
        </p:spPr>
        <p:txBody>
          <a:bodyPr wrap="none" lIns="0" tIns="0" rIns="0" bIns="0" rtlCol="0" anchor="t"/>
          <a:lstStyle/>
          <a:p>
            <a:pPr marL="0" indent="0" algn="l">
              <a:lnSpc>
                <a:spcPts val="5200"/>
              </a:lnSpc>
              <a:buNone/>
            </a:pPr>
            <a:r>
              <a:rPr lang="en-US" sz="4150" b="1" dirty="0">
                <a:solidFill>
                  <a:srgbClr val="FFB393"/>
                </a:solidFill>
                <a:latin typeface="Brygada 1918 Bold" pitchFamily="34" charset="0"/>
                <a:ea typeface="Brygada 1918 Bold" pitchFamily="34" charset="-122"/>
                <a:cs typeface="Brygada 1918 Bold" pitchFamily="34" charset="-120"/>
              </a:rPr>
              <a:t>Data Visualization for Clear Insights</a:t>
            </a:r>
            <a:endParaRPr lang="en-US" sz="4150" dirty="0"/>
          </a:p>
        </p:txBody>
      </p:sp>
      <p:pic>
        <p:nvPicPr>
          <p:cNvPr id="4" name="Image 1" descr="preencoded.png"/>
          <p:cNvPicPr>
            <a:picLocks noChangeAspect="1"/>
          </p:cNvPicPr>
          <p:nvPr/>
        </p:nvPicPr>
        <p:blipFill>
          <a:blip r:embed="rId4"/>
          <a:stretch>
            <a:fillRect/>
          </a:stretch>
        </p:blipFill>
        <p:spPr>
          <a:xfrm>
            <a:off x="699373" y="4048482"/>
            <a:ext cx="499586" cy="499586"/>
          </a:xfrm>
          <a:prstGeom prst="rect">
            <a:avLst/>
          </a:prstGeom>
        </p:spPr>
      </p:pic>
      <p:sp>
        <p:nvSpPr>
          <p:cNvPr id="5" name="Text 1"/>
          <p:cNvSpPr/>
          <p:nvPr/>
        </p:nvSpPr>
        <p:spPr>
          <a:xfrm>
            <a:off x="1398746" y="4013597"/>
            <a:ext cx="2664619" cy="333018"/>
          </a:xfrm>
          <a:prstGeom prst="rect">
            <a:avLst/>
          </a:prstGeom>
          <a:noFill/>
          <a:ln/>
        </p:spPr>
        <p:txBody>
          <a:bodyPr wrap="none" lIns="0" tIns="0" rIns="0" bIns="0" rtlCol="0" anchor="t"/>
          <a:lstStyle/>
          <a:p>
            <a:pPr marL="0" indent="0" algn="l">
              <a:lnSpc>
                <a:spcPts val="2600"/>
              </a:lnSpc>
              <a:buNone/>
            </a:pPr>
            <a:r>
              <a:rPr lang="en-US" sz="2050" b="1" dirty="0">
                <a:solidFill>
                  <a:srgbClr val="F4CAB8"/>
                </a:solidFill>
                <a:latin typeface="Brygada 1918 Bold" pitchFamily="34" charset="0"/>
                <a:ea typeface="Brygada 1918 Bold" pitchFamily="34" charset="-122"/>
                <a:cs typeface="Brygada 1918 Bold" pitchFamily="34" charset="-120"/>
              </a:rPr>
              <a:t>Impactful Charts</a:t>
            </a:r>
            <a:endParaRPr lang="en-US" sz="2050" dirty="0"/>
          </a:p>
        </p:txBody>
      </p:sp>
      <p:pic>
        <p:nvPicPr>
          <p:cNvPr id="6" name="Image 2" descr="preencoded.png"/>
          <p:cNvPicPr>
            <a:picLocks noChangeAspect="1"/>
          </p:cNvPicPr>
          <p:nvPr/>
        </p:nvPicPr>
        <p:blipFill>
          <a:blip r:embed="rId5"/>
          <a:stretch>
            <a:fillRect/>
          </a:stretch>
        </p:blipFill>
        <p:spPr>
          <a:xfrm>
            <a:off x="699373" y="5182433"/>
            <a:ext cx="499586" cy="499586"/>
          </a:xfrm>
          <a:prstGeom prst="rect">
            <a:avLst/>
          </a:prstGeom>
        </p:spPr>
      </p:pic>
      <p:sp>
        <p:nvSpPr>
          <p:cNvPr id="7" name="Text 2"/>
          <p:cNvSpPr/>
          <p:nvPr/>
        </p:nvSpPr>
        <p:spPr>
          <a:xfrm>
            <a:off x="1398746" y="5147548"/>
            <a:ext cx="3018592" cy="333018"/>
          </a:xfrm>
          <a:prstGeom prst="rect">
            <a:avLst/>
          </a:prstGeom>
          <a:noFill/>
          <a:ln/>
        </p:spPr>
        <p:txBody>
          <a:bodyPr wrap="none" lIns="0" tIns="0" rIns="0" bIns="0" rtlCol="0" anchor="t"/>
          <a:lstStyle/>
          <a:p>
            <a:pPr marL="0" indent="0" algn="l">
              <a:lnSpc>
                <a:spcPts val="2600"/>
              </a:lnSpc>
              <a:buNone/>
            </a:pPr>
            <a:r>
              <a:rPr lang="en-US" sz="2050" b="1" dirty="0">
                <a:solidFill>
                  <a:srgbClr val="F4CAB8"/>
                </a:solidFill>
                <a:latin typeface="Brygada 1918 Bold" pitchFamily="34" charset="0"/>
                <a:ea typeface="Brygada 1918 Bold" pitchFamily="34" charset="-122"/>
                <a:cs typeface="Brygada 1918 Bold" pitchFamily="34" charset="-120"/>
              </a:rPr>
              <a:t>Interactive Dashboards</a:t>
            </a:r>
            <a:endParaRPr lang="en-US" sz="2050" dirty="0"/>
          </a:p>
        </p:txBody>
      </p:sp>
      <p:pic>
        <p:nvPicPr>
          <p:cNvPr id="8" name="Image 3" descr="preencoded.png"/>
          <p:cNvPicPr>
            <a:picLocks noChangeAspect="1"/>
          </p:cNvPicPr>
          <p:nvPr/>
        </p:nvPicPr>
        <p:blipFill>
          <a:blip r:embed="rId6"/>
          <a:stretch>
            <a:fillRect/>
          </a:stretch>
        </p:blipFill>
        <p:spPr>
          <a:xfrm>
            <a:off x="699373" y="6316385"/>
            <a:ext cx="499586" cy="499586"/>
          </a:xfrm>
          <a:prstGeom prst="rect">
            <a:avLst/>
          </a:prstGeom>
        </p:spPr>
      </p:pic>
      <p:sp>
        <p:nvSpPr>
          <p:cNvPr id="9" name="Text 3"/>
          <p:cNvSpPr/>
          <p:nvPr/>
        </p:nvSpPr>
        <p:spPr>
          <a:xfrm>
            <a:off x="1398746" y="6281499"/>
            <a:ext cx="2841069" cy="333018"/>
          </a:xfrm>
          <a:prstGeom prst="rect">
            <a:avLst/>
          </a:prstGeom>
          <a:noFill/>
          <a:ln/>
        </p:spPr>
        <p:txBody>
          <a:bodyPr wrap="none" lIns="0" tIns="0" rIns="0" bIns="0" rtlCol="0" anchor="t"/>
          <a:lstStyle/>
          <a:p>
            <a:pPr marL="0" indent="0" algn="l">
              <a:lnSpc>
                <a:spcPts val="2600"/>
              </a:lnSpc>
              <a:buNone/>
            </a:pPr>
            <a:r>
              <a:rPr lang="en-US" sz="2050" b="1" dirty="0">
                <a:solidFill>
                  <a:srgbClr val="F4CAB8"/>
                </a:solidFill>
                <a:latin typeface="Brygada 1918 Bold" pitchFamily="34" charset="0"/>
                <a:ea typeface="Brygada 1918 Bold" pitchFamily="34" charset="-122"/>
                <a:cs typeface="Brygada 1918 Bold" pitchFamily="34" charset="-120"/>
              </a:rPr>
              <a:t>Real-Time Monitoring</a:t>
            </a:r>
            <a:endParaRPr lang="en-US" sz="2050" dirty="0"/>
          </a:p>
        </p:txBody>
      </p:sp>
      <p:sp>
        <p:nvSpPr>
          <p:cNvPr id="10" name="Text 4"/>
          <p:cNvSpPr/>
          <p:nvPr/>
        </p:nvSpPr>
        <p:spPr>
          <a:xfrm>
            <a:off x="699373" y="7040761"/>
            <a:ext cx="13231654" cy="639604"/>
          </a:xfrm>
          <a:prstGeom prst="rect">
            <a:avLst/>
          </a:prstGeom>
          <a:noFill/>
          <a:ln/>
        </p:spPr>
        <p:txBody>
          <a:bodyPr wrap="square" lIns="0" tIns="0" rIns="0" bIns="0" rtlCol="0" anchor="t"/>
          <a:lstStyle/>
          <a:p>
            <a:pPr marL="0" indent="0" algn="l">
              <a:lnSpc>
                <a:spcPts val="2500"/>
              </a:lnSpc>
              <a:buNone/>
            </a:pPr>
            <a:r>
              <a:rPr lang="en-US" sz="1550" dirty="0">
                <a:solidFill>
                  <a:srgbClr val="F4CAB8"/>
                </a:solidFill>
                <a:latin typeface="Montserrat Medium" pitchFamily="34" charset="0"/>
                <a:ea typeface="Montserrat Medium" pitchFamily="34" charset="-122"/>
                <a:cs typeface="Montserrat Medium" pitchFamily="34" charset="-120"/>
              </a:rPr>
              <a:t>Effective visualization is key to communicating findings. Charts and graphs simplify complex data. Interactive dashboards allow real-time monitoring.</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229,246 Currency Trading White Background Royalty-Free Photos and Stock  Images | Shutter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59" y="0"/>
            <a:ext cx="14630399" cy="82296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 0" descr="preencoded.png"/>
          <p:cNvPicPr>
            <a:picLocks noChangeAspect="1"/>
          </p:cNvPicPr>
          <p:nvPr/>
        </p:nvPicPr>
        <p:blipFill>
          <a:blip r:embed="rId4"/>
          <a:stretch>
            <a:fillRect/>
          </a:stretch>
        </p:blipFill>
        <p:spPr>
          <a:xfrm flipH="1">
            <a:off x="14630399" y="0"/>
            <a:ext cx="45719" cy="8229600"/>
          </a:xfrm>
          <a:prstGeom prst="rect">
            <a:avLst/>
          </a:prstGeom>
        </p:spPr>
      </p:pic>
      <p:sp>
        <p:nvSpPr>
          <p:cNvPr id="3" name="Text 0"/>
          <p:cNvSpPr/>
          <p:nvPr/>
        </p:nvSpPr>
        <p:spPr>
          <a:xfrm>
            <a:off x="614124" y="783770"/>
            <a:ext cx="7381875" cy="1398508"/>
          </a:xfrm>
          <a:prstGeom prst="rect">
            <a:avLst/>
          </a:prstGeom>
          <a:noFill/>
          <a:ln/>
        </p:spPr>
        <p:txBody>
          <a:bodyPr wrap="square" lIns="0" tIns="0" rIns="0" bIns="0" rtlCol="0" anchor="t"/>
          <a:lstStyle/>
          <a:p>
            <a:pPr marL="0" indent="0" algn="l">
              <a:lnSpc>
                <a:spcPts val="5500"/>
              </a:lnSpc>
              <a:buNone/>
            </a:pPr>
            <a:r>
              <a:rPr lang="en-US" sz="4400" b="1" dirty="0">
                <a:solidFill>
                  <a:schemeClr val="accent1">
                    <a:lumMod val="75000"/>
                  </a:schemeClr>
                </a:solidFill>
                <a:latin typeface="Prompt Medium" pitchFamily="34" charset="0"/>
                <a:ea typeface="Prompt Medium" pitchFamily="34" charset="-122"/>
                <a:cs typeface="Prompt Medium" pitchFamily="34" charset="-120"/>
              </a:rPr>
              <a:t>Technical Indicators Analysis</a:t>
            </a:r>
            <a:endParaRPr lang="en-US" sz="4400" b="1" dirty="0">
              <a:solidFill>
                <a:schemeClr val="accent1">
                  <a:lumMod val="75000"/>
                </a:schemeClr>
              </a:solidFill>
            </a:endParaRPr>
          </a:p>
        </p:txBody>
      </p:sp>
      <p:sp>
        <p:nvSpPr>
          <p:cNvPr id="4" name="Shape 1"/>
          <p:cNvSpPr/>
          <p:nvPr/>
        </p:nvSpPr>
        <p:spPr>
          <a:xfrm>
            <a:off x="881063" y="3238024"/>
            <a:ext cx="3565088" cy="1840349"/>
          </a:xfrm>
          <a:prstGeom prst="roundRect">
            <a:avLst>
              <a:gd name="adj" fmla="val 5746"/>
            </a:avLst>
          </a:prstGeom>
          <a:solidFill>
            <a:schemeClr val="accent1">
              <a:lumMod val="75000"/>
            </a:schemeClr>
          </a:solidFill>
          <a:ln w="15240">
            <a:solidFill>
              <a:srgbClr val="6D4562"/>
            </a:solidFill>
            <a:prstDash val="solid"/>
          </a:ln>
        </p:spPr>
      </p:sp>
      <p:sp>
        <p:nvSpPr>
          <p:cNvPr id="5" name="Text 2"/>
          <p:cNvSpPr/>
          <p:nvPr/>
        </p:nvSpPr>
        <p:spPr>
          <a:xfrm>
            <a:off x="1148001" y="3504962"/>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MACD Trends</a:t>
            </a:r>
            <a:endParaRPr lang="en-US" sz="2200" dirty="0"/>
          </a:p>
        </p:txBody>
      </p:sp>
      <p:sp>
        <p:nvSpPr>
          <p:cNvPr id="6" name="Text 3"/>
          <p:cNvSpPr/>
          <p:nvPr/>
        </p:nvSpPr>
        <p:spPr>
          <a:xfrm>
            <a:off x="1148001" y="4005620"/>
            <a:ext cx="3031212" cy="402908"/>
          </a:xfrm>
          <a:prstGeom prst="rect">
            <a:avLst/>
          </a:prstGeom>
          <a:noFill/>
          <a:ln/>
        </p:spPr>
        <p:txBody>
          <a:bodyPr wrap="non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Identified key trend reversals.</a:t>
            </a:r>
            <a:endParaRPr lang="en-US" sz="1950" dirty="0"/>
          </a:p>
        </p:txBody>
      </p:sp>
      <p:sp>
        <p:nvSpPr>
          <p:cNvPr id="7" name="Shape 4"/>
          <p:cNvSpPr/>
          <p:nvPr/>
        </p:nvSpPr>
        <p:spPr>
          <a:xfrm>
            <a:off x="4697849" y="3238024"/>
            <a:ext cx="3565088" cy="1840349"/>
          </a:xfrm>
          <a:prstGeom prst="roundRect">
            <a:avLst>
              <a:gd name="adj" fmla="val 5746"/>
            </a:avLst>
          </a:prstGeom>
          <a:solidFill>
            <a:schemeClr val="accent1">
              <a:lumMod val="75000"/>
            </a:schemeClr>
          </a:solidFill>
          <a:ln w="15240">
            <a:solidFill>
              <a:srgbClr val="6D4562"/>
            </a:solidFill>
            <a:prstDash val="solid"/>
          </a:ln>
        </p:spPr>
      </p:sp>
      <p:sp>
        <p:nvSpPr>
          <p:cNvPr id="8" name="Text 5"/>
          <p:cNvSpPr/>
          <p:nvPr/>
        </p:nvSpPr>
        <p:spPr>
          <a:xfrm>
            <a:off x="4964787" y="3504962"/>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Bollinger Bands</a:t>
            </a:r>
            <a:endParaRPr lang="en-US" sz="2200" dirty="0"/>
          </a:p>
        </p:txBody>
      </p:sp>
      <p:sp>
        <p:nvSpPr>
          <p:cNvPr id="9" name="Text 6"/>
          <p:cNvSpPr/>
          <p:nvPr/>
        </p:nvSpPr>
        <p:spPr>
          <a:xfrm>
            <a:off x="4964787" y="4005620"/>
            <a:ext cx="3031212" cy="805815"/>
          </a:xfrm>
          <a:prstGeom prst="rect">
            <a:avLst/>
          </a:prstGeom>
          <a:noFill/>
          <a:ln/>
        </p:spPr>
        <p:txBody>
          <a:bodyPr wrap="square" lIns="0" tIns="0" rIns="0" bIns="0" rtlCol="0" anchor="t"/>
          <a:lstStyle/>
          <a:p>
            <a:pPr marL="0" indent="0" algn="l">
              <a:lnSpc>
                <a:spcPts val="3150"/>
              </a:lnSpc>
              <a:buNone/>
            </a:pPr>
            <a:r>
              <a:rPr lang="en-US" sz="1950" dirty="0">
                <a:solidFill>
                  <a:srgbClr val="DAD8E9"/>
                </a:solidFill>
                <a:latin typeface="Mukta Light" pitchFamily="34" charset="0"/>
                <a:ea typeface="Mukta Light" pitchFamily="34" charset="-122"/>
                <a:cs typeface="Mukta Light" pitchFamily="34" charset="-120"/>
              </a:rPr>
              <a:t>Measured price volatility effectively.</a:t>
            </a:r>
            <a:endParaRPr lang="en-US" sz="1950" dirty="0"/>
          </a:p>
        </p:txBody>
      </p:sp>
      <p:sp>
        <p:nvSpPr>
          <p:cNvPr id="10" name="Shape 7"/>
          <p:cNvSpPr/>
          <p:nvPr/>
        </p:nvSpPr>
        <p:spPr>
          <a:xfrm>
            <a:off x="881063" y="5345311"/>
            <a:ext cx="9334992" cy="2552688"/>
          </a:xfrm>
          <a:prstGeom prst="roundRect">
            <a:avLst>
              <a:gd name="adj" fmla="val 7356"/>
            </a:avLst>
          </a:prstGeom>
          <a:solidFill>
            <a:schemeClr val="accent1">
              <a:lumMod val="75000"/>
            </a:schemeClr>
          </a:solidFill>
          <a:ln w="15240">
            <a:solidFill>
              <a:srgbClr val="6D4562"/>
            </a:solidFill>
            <a:prstDash val="solid"/>
          </a:ln>
        </p:spPr>
      </p:sp>
      <p:sp>
        <p:nvSpPr>
          <p:cNvPr id="11" name="Text 8"/>
          <p:cNvSpPr/>
          <p:nvPr/>
        </p:nvSpPr>
        <p:spPr>
          <a:xfrm>
            <a:off x="1148001" y="5597009"/>
            <a:ext cx="2797373" cy="349687"/>
          </a:xfrm>
          <a:prstGeom prst="rect">
            <a:avLst/>
          </a:prstGeom>
          <a:noFill/>
          <a:ln/>
        </p:spPr>
        <p:txBody>
          <a:bodyPr wrap="none" lIns="0" tIns="0" rIns="0" bIns="0" rtlCol="0" anchor="t"/>
          <a:lstStyle/>
          <a:p>
            <a:pPr marL="0" indent="0" algn="l">
              <a:lnSpc>
                <a:spcPts val="2750"/>
              </a:lnSpc>
              <a:buNone/>
            </a:pPr>
            <a:r>
              <a:rPr lang="en-US" sz="2200" dirty="0">
                <a:solidFill>
                  <a:srgbClr val="DAD8E9"/>
                </a:solidFill>
                <a:latin typeface="Prompt Medium" pitchFamily="34" charset="0"/>
                <a:ea typeface="Prompt Medium" pitchFamily="34" charset="-122"/>
                <a:cs typeface="Prompt Medium" pitchFamily="34" charset="-120"/>
              </a:rPr>
              <a:t>RSI &amp; SMA</a:t>
            </a:r>
            <a:endParaRPr lang="en-US" sz="2200" dirty="0"/>
          </a:p>
        </p:txBody>
      </p:sp>
      <p:sp>
        <p:nvSpPr>
          <p:cNvPr id="12" name="Text 9"/>
          <p:cNvSpPr/>
          <p:nvPr/>
        </p:nvSpPr>
        <p:spPr>
          <a:xfrm>
            <a:off x="1148001" y="6097667"/>
            <a:ext cx="6847999" cy="402908"/>
          </a:xfrm>
          <a:prstGeom prst="rect">
            <a:avLst/>
          </a:prstGeom>
          <a:noFill/>
          <a:ln/>
        </p:spPr>
        <p:txBody>
          <a:bodyPr wrap="none" lIns="0" tIns="0" rIns="0" bIns="0" rtlCol="0" anchor="t"/>
          <a:lstStyle/>
          <a:p>
            <a:pPr marL="342900" indent="-342900">
              <a:lnSpc>
                <a:spcPts val="3150"/>
              </a:lnSpc>
              <a:buFont typeface="Wingdings" panose="05000000000000000000" pitchFamily="2" charset="2"/>
              <a:buChar char="Ø"/>
            </a:pPr>
            <a:r>
              <a:rPr lang="en-US" sz="1950" dirty="0" smtClean="0">
                <a:solidFill>
                  <a:srgbClr val="DAD8E9"/>
                </a:solidFill>
                <a:latin typeface="Mukta Light" pitchFamily="34" charset="0"/>
                <a:ea typeface="Mukta Light" pitchFamily="34" charset="-122"/>
                <a:cs typeface="Mukta Light" pitchFamily="34" charset="-120"/>
              </a:rPr>
              <a:t>Provided insights into market momentum.</a:t>
            </a:r>
            <a:r>
              <a:rPr lang="en-IN" sz="2000" dirty="0"/>
              <a:t> </a:t>
            </a:r>
            <a:endParaRPr lang="en-IN" sz="2000" dirty="0" smtClean="0"/>
          </a:p>
          <a:p>
            <a:pPr marL="342900" indent="-342900">
              <a:lnSpc>
                <a:spcPts val="3150"/>
              </a:lnSpc>
              <a:buFont typeface="Wingdings" panose="05000000000000000000" pitchFamily="2" charset="2"/>
              <a:buChar char="Ø"/>
            </a:pPr>
            <a:r>
              <a:rPr lang="en-IN" sz="2000" dirty="0" smtClean="0"/>
              <a:t>Conditions</a:t>
            </a:r>
            <a:r>
              <a:rPr lang="en-IN" sz="2000" dirty="0"/>
              <a:t>: </a:t>
            </a:r>
            <a:r>
              <a:rPr lang="en-IN" sz="2000" dirty="0" smtClean="0"/>
              <a:t>Overbought/Oversold.</a:t>
            </a:r>
            <a:r>
              <a:rPr lang="en-US" sz="2000" dirty="0"/>
              <a:t> </a:t>
            </a:r>
            <a:endParaRPr lang="en-US" sz="2000" dirty="0" smtClean="0"/>
          </a:p>
          <a:p>
            <a:pPr marL="342900" indent="-342900">
              <a:lnSpc>
                <a:spcPts val="3150"/>
              </a:lnSpc>
              <a:buFont typeface="Wingdings" panose="05000000000000000000" pitchFamily="2" charset="2"/>
              <a:buChar char="Ø"/>
            </a:pPr>
            <a:r>
              <a:rPr lang="en-US" sz="2000" dirty="0" smtClean="0"/>
              <a:t>RSI </a:t>
            </a:r>
            <a:r>
              <a:rPr lang="en-US" sz="2000" dirty="0"/>
              <a:t>and SMA values provided early warnings of market dips.</a:t>
            </a:r>
            <a:endParaRPr lang="en-US" sz="1950" dirty="0"/>
          </a:p>
        </p:txBody>
      </p:sp>
    </p:spTree>
    <p:extLst>
      <p:ext uri="{BB962C8B-B14F-4D97-AF65-F5344CB8AC3E}">
        <p14:creationId xmlns:p14="http://schemas.microsoft.com/office/powerpoint/2010/main" val="398434971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3.xml><?xml version="1.0" encoding="utf-8"?>
<a:theme xmlns:a="http://schemas.openxmlformats.org/drawingml/2006/main" name="1_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TotalTime>
  <Words>666</Words>
  <Application>Microsoft Office PowerPoint</Application>
  <PresentationFormat>Custom</PresentationFormat>
  <Paragraphs>125</Paragraphs>
  <Slides>14</Slides>
  <Notes>13</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14</vt:i4>
      </vt:variant>
    </vt:vector>
  </HeadingPairs>
  <TitlesOfParts>
    <vt:vector size="32" baseType="lpstr">
      <vt:lpstr>Brygada 1918 Bold</vt:lpstr>
      <vt:lpstr>Book Antiqua</vt:lpstr>
      <vt:lpstr>Century</vt:lpstr>
      <vt:lpstr>Nobile</vt:lpstr>
      <vt:lpstr>Mukta Light</vt:lpstr>
      <vt:lpstr>Montserrat Medium</vt:lpstr>
      <vt:lpstr>Wingdings 3</vt:lpstr>
      <vt:lpstr>Prompt Medium</vt:lpstr>
      <vt:lpstr>Corben</vt:lpstr>
      <vt:lpstr>Century Gothic</vt:lpstr>
      <vt:lpstr>Century Gothic Paneuropean</vt:lpstr>
      <vt:lpstr>Calibri</vt:lpstr>
      <vt:lpstr>Wingdings</vt:lpstr>
      <vt:lpstr>Arial</vt:lpstr>
      <vt:lpstr>Montserrat Bold</vt:lpstr>
      <vt:lpstr>1_Office Theme</vt:lpstr>
      <vt:lpstr>Ion</vt:lpstr>
      <vt:lpstr>1_Ion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17</cp:revision>
  <dcterms:created xsi:type="dcterms:W3CDTF">2025-04-13T16:00:27Z</dcterms:created>
  <dcterms:modified xsi:type="dcterms:W3CDTF">2025-04-13T19:19:09Z</dcterms:modified>
</cp:coreProperties>
</file>